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8" r:id="rId13"/>
    <p:sldId id="276" r:id="rId14"/>
    <p:sldId id="277" r:id="rId15"/>
    <p:sldId id="257" r:id="rId16"/>
    <p:sldId id="258" r:id="rId17"/>
    <p:sldId id="262" r:id="rId18"/>
    <p:sldId id="264" r:id="rId19"/>
    <p:sldId id="259" r:id="rId20"/>
    <p:sldId id="260" r:id="rId21"/>
    <p:sldId id="261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AEF4E-B323-45FC-91DC-F501FBDCB84E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6CFBB23-DDA0-40F3-872A-DFD64E862D39}">
      <dgm:prSet phldrT="[Tekst]"/>
      <dgm:spPr>
        <a:solidFill>
          <a:srgbClr val="FF3399"/>
        </a:solidFill>
      </dgm:spPr>
      <dgm:t>
        <a:bodyPr/>
        <a:lstStyle/>
        <a:p>
          <a:r>
            <a:rPr lang="pl-PL" dirty="0"/>
            <a:t>Umiejętności</a:t>
          </a:r>
        </a:p>
      </dgm:t>
    </dgm:pt>
    <dgm:pt modelId="{15E3279C-015A-41F4-AC5F-325273F07F8C}" type="parTrans" cxnId="{D302C27A-DD7B-40EC-A7AE-B7E628D83422}">
      <dgm:prSet/>
      <dgm:spPr/>
      <dgm:t>
        <a:bodyPr/>
        <a:lstStyle/>
        <a:p>
          <a:endParaRPr lang="pl-PL"/>
        </a:p>
      </dgm:t>
    </dgm:pt>
    <dgm:pt modelId="{94F5D93F-55BF-4DB0-9B31-B137E6578C2A}" type="sibTrans" cxnId="{D302C27A-DD7B-40EC-A7AE-B7E628D83422}">
      <dgm:prSet/>
      <dgm:spPr/>
      <dgm:t>
        <a:bodyPr/>
        <a:lstStyle/>
        <a:p>
          <a:endParaRPr lang="pl-PL"/>
        </a:p>
      </dgm:t>
    </dgm:pt>
    <dgm:pt modelId="{29B27D3A-7C81-47D2-9B2A-9EECFD0A6842}">
      <dgm:prSet phldrT="[Teks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pl-PL" dirty="0"/>
            <a:t>Wiedza</a:t>
          </a:r>
        </a:p>
      </dgm:t>
    </dgm:pt>
    <dgm:pt modelId="{A1B8AF3D-BA2A-466C-8C75-F94F0AE76D0A}" type="parTrans" cxnId="{C33AAD34-CEA6-443A-9415-C25DAF78D77C}">
      <dgm:prSet/>
      <dgm:spPr/>
      <dgm:t>
        <a:bodyPr/>
        <a:lstStyle/>
        <a:p>
          <a:endParaRPr lang="pl-PL"/>
        </a:p>
      </dgm:t>
    </dgm:pt>
    <dgm:pt modelId="{F591CB46-F99D-4ADD-B188-CA5BC6AFBBC1}" type="sibTrans" cxnId="{C33AAD34-CEA6-443A-9415-C25DAF78D77C}">
      <dgm:prSet/>
      <dgm:spPr/>
      <dgm:t>
        <a:bodyPr/>
        <a:lstStyle/>
        <a:p>
          <a:endParaRPr lang="pl-PL"/>
        </a:p>
      </dgm:t>
    </dgm:pt>
    <dgm:pt modelId="{A54FC90F-17D2-4404-8A74-D681260B7795}">
      <dgm:prSet phldrT="[Tekst]"/>
      <dgm:spPr/>
      <dgm:t>
        <a:bodyPr/>
        <a:lstStyle/>
        <a:p>
          <a:r>
            <a:rPr lang="pl-PL" dirty="0"/>
            <a:t>Postawy</a:t>
          </a:r>
        </a:p>
      </dgm:t>
    </dgm:pt>
    <dgm:pt modelId="{40DA3A1F-92EE-4AAC-BE18-9294D41819C5}" type="parTrans" cxnId="{D1D95844-23E0-4868-AB66-84E910D04B43}">
      <dgm:prSet/>
      <dgm:spPr/>
      <dgm:t>
        <a:bodyPr/>
        <a:lstStyle/>
        <a:p>
          <a:endParaRPr lang="pl-PL"/>
        </a:p>
      </dgm:t>
    </dgm:pt>
    <dgm:pt modelId="{B8B4B933-70BD-4CCC-ADD8-498E757750DA}" type="sibTrans" cxnId="{D1D95844-23E0-4868-AB66-84E910D04B43}">
      <dgm:prSet/>
      <dgm:spPr/>
      <dgm:t>
        <a:bodyPr/>
        <a:lstStyle/>
        <a:p>
          <a:endParaRPr lang="pl-PL"/>
        </a:p>
      </dgm:t>
    </dgm:pt>
    <dgm:pt modelId="{34946189-7C2A-443D-86AC-83F4537BA859}">
      <dgm:prSet phldrT="[Tekst]"/>
      <dgm:spPr/>
      <dgm:t>
        <a:bodyPr/>
        <a:lstStyle/>
        <a:p>
          <a:r>
            <a:rPr lang="pl-PL" dirty="0"/>
            <a:t>KOMPETENCJE</a:t>
          </a:r>
        </a:p>
      </dgm:t>
    </dgm:pt>
    <dgm:pt modelId="{9B0AFBBF-C93B-42B4-8306-1B00D69CD00E}" type="parTrans" cxnId="{5B8F9E78-2D1A-44E6-8F0F-EA110232ED3E}">
      <dgm:prSet/>
      <dgm:spPr/>
      <dgm:t>
        <a:bodyPr/>
        <a:lstStyle/>
        <a:p>
          <a:endParaRPr lang="pl-PL"/>
        </a:p>
      </dgm:t>
    </dgm:pt>
    <dgm:pt modelId="{141BA2D7-7518-4A8D-937C-58305E12B943}" type="sibTrans" cxnId="{5B8F9E78-2D1A-44E6-8F0F-EA110232ED3E}">
      <dgm:prSet/>
      <dgm:spPr/>
      <dgm:t>
        <a:bodyPr/>
        <a:lstStyle/>
        <a:p>
          <a:endParaRPr lang="pl-PL"/>
        </a:p>
      </dgm:t>
    </dgm:pt>
    <dgm:pt modelId="{7C3A0A63-1BCF-44B0-B4F1-B3661919B21E}" type="pres">
      <dgm:prSet presAssocID="{EB7AEF4E-B323-45FC-91DC-F501FBDCB84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2F9D582-C45F-4BBC-9B0C-C5BBB4B1EC26}" type="pres">
      <dgm:prSet presAssocID="{EB7AEF4E-B323-45FC-91DC-F501FBDCB84E}" presName="ellipse" presStyleLbl="trBgShp" presStyleIdx="0" presStyleCnt="1"/>
      <dgm:spPr/>
    </dgm:pt>
    <dgm:pt modelId="{7D61B3CC-79C4-4F47-8BEA-0598C28EFCF7}" type="pres">
      <dgm:prSet presAssocID="{EB7AEF4E-B323-45FC-91DC-F501FBDCB84E}" presName="arrow1" presStyleLbl="fgShp" presStyleIdx="0" presStyleCnt="1"/>
      <dgm:spPr/>
    </dgm:pt>
    <dgm:pt modelId="{21C064B3-4F24-4BB8-9D40-379BBB8A1960}" type="pres">
      <dgm:prSet presAssocID="{EB7AEF4E-B323-45FC-91DC-F501FBDCB84E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DCB1EE6-2B25-4394-A358-5B408FC5CEE5}" type="pres">
      <dgm:prSet presAssocID="{29B27D3A-7C81-47D2-9B2A-9EECFD0A6842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110D44-117D-4BDD-B85B-7B326D2567C8}" type="pres">
      <dgm:prSet presAssocID="{A54FC90F-17D2-4404-8A74-D681260B7795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6C97763-3873-4608-9086-5FD6867A9457}" type="pres">
      <dgm:prSet presAssocID="{34946189-7C2A-443D-86AC-83F4537BA85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0DEB7A-FFC8-4B89-8AA6-D46CBCFDAF88}" type="pres">
      <dgm:prSet presAssocID="{EB7AEF4E-B323-45FC-91DC-F501FBDCB84E}" presName="funnel" presStyleLbl="trAlignAcc1" presStyleIdx="0" presStyleCnt="1" custScaleX="101137" custScaleY="101918" custLinFactNeighborX="0" custLinFactNeighborY="4752"/>
      <dgm:spPr/>
    </dgm:pt>
  </dgm:ptLst>
  <dgm:cxnLst>
    <dgm:cxn modelId="{922F926F-7F4F-43F2-A190-451056593C6A}" type="presOf" srcId="{16CFBB23-DDA0-40F3-872A-DFD64E862D39}" destId="{66C97763-3873-4608-9086-5FD6867A9457}" srcOrd="0" destOrd="0" presId="urn:microsoft.com/office/officeart/2005/8/layout/funnel1"/>
    <dgm:cxn modelId="{781F6910-67D2-4FC2-BC1B-F9DB2A1A9298}" type="presOf" srcId="{29B27D3A-7C81-47D2-9B2A-9EECFD0A6842}" destId="{40110D44-117D-4BDD-B85B-7B326D2567C8}" srcOrd="0" destOrd="0" presId="urn:microsoft.com/office/officeart/2005/8/layout/funnel1"/>
    <dgm:cxn modelId="{C33AAD34-CEA6-443A-9415-C25DAF78D77C}" srcId="{EB7AEF4E-B323-45FC-91DC-F501FBDCB84E}" destId="{29B27D3A-7C81-47D2-9B2A-9EECFD0A6842}" srcOrd="1" destOrd="0" parTransId="{A1B8AF3D-BA2A-466C-8C75-F94F0AE76D0A}" sibTransId="{F591CB46-F99D-4ADD-B188-CA5BC6AFBBC1}"/>
    <dgm:cxn modelId="{D1CCF1EC-D2D6-48EF-ABAF-7D30742681A8}" type="presOf" srcId="{A54FC90F-17D2-4404-8A74-D681260B7795}" destId="{5DCB1EE6-2B25-4394-A358-5B408FC5CEE5}" srcOrd="0" destOrd="0" presId="urn:microsoft.com/office/officeart/2005/8/layout/funnel1"/>
    <dgm:cxn modelId="{D302C27A-DD7B-40EC-A7AE-B7E628D83422}" srcId="{EB7AEF4E-B323-45FC-91DC-F501FBDCB84E}" destId="{16CFBB23-DDA0-40F3-872A-DFD64E862D39}" srcOrd="0" destOrd="0" parTransId="{15E3279C-015A-41F4-AC5F-325273F07F8C}" sibTransId="{94F5D93F-55BF-4DB0-9B31-B137E6578C2A}"/>
    <dgm:cxn modelId="{19149469-7370-4D74-B805-6AF49CB480F8}" type="presOf" srcId="{34946189-7C2A-443D-86AC-83F4537BA859}" destId="{21C064B3-4F24-4BB8-9D40-379BBB8A1960}" srcOrd="0" destOrd="0" presId="urn:microsoft.com/office/officeart/2005/8/layout/funnel1"/>
    <dgm:cxn modelId="{D1D95844-23E0-4868-AB66-84E910D04B43}" srcId="{EB7AEF4E-B323-45FC-91DC-F501FBDCB84E}" destId="{A54FC90F-17D2-4404-8A74-D681260B7795}" srcOrd="2" destOrd="0" parTransId="{40DA3A1F-92EE-4AAC-BE18-9294D41819C5}" sibTransId="{B8B4B933-70BD-4CCC-ADD8-498E757750DA}"/>
    <dgm:cxn modelId="{5B8F9E78-2D1A-44E6-8F0F-EA110232ED3E}" srcId="{EB7AEF4E-B323-45FC-91DC-F501FBDCB84E}" destId="{34946189-7C2A-443D-86AC-83F4537BA859}" srcOrd="3" destOrd="0" parTransId="{9B0AFBBF-C93B-42B4-8306-1B00D69CD00E}" sibTransId="{141BA2D7-7518-4A8D-937C-58305E12B943}"/>
    <dgm:cxn modelId="{B03CDAB6-6359-4B70-9100-EF3A35AEE563}" type="presOf" srcId="{EB7AEF4E-B323-45FC-91DC-F501FBDCB84E}" destId="{7C3A0A63-1BCF-44B0-B4F1-B3661919B21E}" srcOrd="0" destOrd="0" presId="urn:microsoft.com/office/officeart/2005/8/layout/funnel1"/>
    <dgm:cxn modelId="{A0820F07-2FD3-4C9B-82B1-936B89F43BCE}" type="presParOf" srcId="{7C3A0A63-1BCF-44B0-B4F1-B3661919B21E}" destId="{62F9D582-C45F-4BBC-9B0C-C5BBB4B1EC26}" srcOrd="0" destOrd="0" presId="urn:microsoft.com/office/officeart/2005/8/layout/funnel1"/>
    <dgm:cxn modelId="{0996E068-AA81-4F60-820D-3F2B2D2BA6B6}" type="presParOf" srcId="{7C3A0A63-1BCF-44B0-B4F1-B3661919B21E}" destId="{7D61B3CC-79C4-4F47-8BEA-0598C28EFCF7}" srcOrd="1" destOrd="0" presId="urn:microsoft.com/office/officeart/2005/8/layout/funnel1"/>
    <dgm:cxn modelId="{53B14FD5-C3B8-40E6-8F87-E7BE42CD388A}" type="presParOf" srcId="{7C3A0A63-1BCF-44B0-B4F1-B3661919B21E}" destId="{21C064B3-4F24-4BB8-9D40-379BBB8A1960}" srcOrd="2" destOrd="0" presId="urn:microsoft.com/office/officeart/2005/8/layout/funnel1"/>
    <dgm:cxn modelId="{24B2F341-F05C-4B8C-BAEE-5178DD412259}" type="presParOf" srcId="{7C3A0A63-1BCF-44B0-B4F1-B3661919B21E}" destId="{5DCB1EE6-2B25-4394-A358-5B408FC5CEE5}" srcOrd="3" destOrd="0" presId="urn:microsoft.com/office/officeart/2005/8/layout/funnel1"/>
    <dgm:cxn modelId="{869336BC-8447-45FC-8BDC-34552854C612}" type="presParOf" srcId="{7C3A0A63-1BCF-44B0-B4F1-B3661919B21E}" destId="{40110D44-117D-4BDD-B85B-7B326D2567C8}" srcOrd="4" destOrd="0" presId="urn:microsoft.com/office/officeart/2005/8/layout/funnel1"/>
    <dgm:cxn modelId="{404ACC10-A13B-449A-A5B5-98B8409FEE76}" type="presParOf" srcId="{7C3A0A63-1BCF-44B0-B4F1-B3661919B21E}" destId="{66C97763-3873-4608-9086-5FD6867A9457}" srcOrd="5" destOrd="0" presId="urn:microsoft.com/office/officeart/2005/8/layout/funnel1"/>
    <dgm:cxn modelId="{F721A5F5-C588-4BC1-862E-DCCB98FBA064}" type="presParOf" srcId="{7C3A0A63-1BCF-44B0-B4F1-B3661919B21E}" destId="{400DEB7A-FFC8-4B89-8AA6-D46CBCFDAF8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47641D-C5D0-4799-8389-A9AD6139A69A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BE573AB-E70E-46AB-9B3B-CA2ECA66C51E}">
      <dgm:prSet phldrT="[Tekst]" custT="1"/>
      <dgm:spPr>
        <a:solidFill>
          <a:srgbClr val="FF6699"/>
        </a:solidFill>
      </dgm:spPr>
      <dgm:t>
        <a:bodyPr/>
        <a:lstStyle/>
        <a:p>
          <a:r>
            <a:rPr lang="pl-PL" sz="2400" dirty="0"/>
            <a:t>K</a:t>
          </a:r>
        </a:p>
      </dgm:t>
    </dgm:pt>
    <dgm:pt modelId="{9F1E9DEC-9736-4F85-B26C-735247E7BD24}" type="parTrans" cxnId="{EAF966D5-825E-473B-84C6-27DB9BBD0EB2}">
      <dgm:prSet/>
      <dgm:spPr/>
      <dgm:t>
        <a:bodyPr/>
        <a:lstStyle/>
        <a:p>
          <a:endParaRPr lang="pl-PL"/>
        </a:p>
      </dgm:t>
    </dgm:pt>
    <dgm:pt modelId="{6D15B795-9B09-4F9A-8EE6-AE68FDAD967E}" type="sibTrans" cxnId="{EAF966D5-825E-473B-84C6-27DB9BBD0EB2}">
      <dgm:prSet/>
      <dgm:spPr/>
      <dgm:t>
        <a:bodyPr/>
        <a:lstStyle/>
        <a:p>
          <a:endParaRPr lang="pl-PL"/>
        </a:p>
      </dgm:t>
    </dgm:pt>
    <dgm:pt modelId="{2BE7F2A5-0468-49B2-B284-B53A2DFD43A8}">
      <dgm:prSet phldrT="[Teks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pl-PL" sz="2400" dirty="0"/>
            <a:t>S</a:t>
          </a:r>
        </a:p>
      </dgm:t>
    </dgm:pt>
    <dgm:pt modelId="{2E5FFB9A-87BA-4F8C-A29C-7C824E530628}" type="parTrans" cxnId="{FE931EE5-F826-4B11-8B1A-AABBA2626086}">
      <dgm:prSet/>
      <dgm:spPr/>
      <dgm:t>
        <a:bodyPr/>
        <a:lstStyle/>
        <a:p>
          <a:endParaRPr lang="pl-PL"/>
        </a:p>
      </dgm:t>
    </dgm:pt>
    <dgm:pt modelId="{BE9012A6-4B77-4E18-BAC1-A9F7368A458C}" type="sibTrans" cxnId="{FE931EE5-F826-4B11-8B1A-AABBA2626086}">
      <dgm:prSet/>
      <dgm:spPr/>
      <dgm:t>
        <a:bodyPr/>
        <a:lstStyle/>
        <a:p>
          <a:endParaRPr lang="pl-PL"/>
        </a:p>
      </dgm:t>
    </dgm:pt>
    <dgm:pt modelId="{CB3CAEFC-DF8C-415C-80FC-FF19C44FD2D2}">
      <dgm:prSet phldrT="[Tekst]" custT="1"/>
      <dgm:spPr/>
      <dgm:t>
        <a:bodyPr/>
        <a:lstStyle/>
        <a:p>
          <a:r>
            <a:rPr lang="pl-PL" sz="2400" dirty="0"/>
            <a:t>P</a:t>
          </a:r>
        </a:p>
      </dgm:t>
    </dgm:pt>
    <dgm:pt modelId="{D70530B8-FC58-42C4-B08A-1D1C049A970B}" type="parTrans" cxnId="{48A9505B-C359-482A-9865-3E8DC93A27BA}">
      <dgm:prSet/>
      <dgm:spPr/>
      <dgm:t>
        <a:bodyPr/>
        <a:lstStyle/>
        <a:p>
          <a:endParaRPr lang="pl-PL"/>
        </a:p>
      </dgm:t>
    </dgm:pt>
    <dgm:pt modelId="{EFAA5D08-A868-4DD4-969A-B324A24F4164}" type="sibTrans" cxnId="{48A9505B-C359-482A-9865-3E8DC93A27BA}">
      <dgm:prSet/>
      <dgm:spPr/>
      <dgm:t>
        <a:bodyPr/>
        <a:lstStyle/>
        <a:p>
          <a:endParaRPr lang="pl-PL"/>
        </a:p>
      </dgm:t>
    </dgm:pt>
    <dgm:pt modelId="{EC4F789D-3F36-44D2-BB89-8C52B91F2B43}" type="pres">
      <dgm:prSet presAssocID="{EC47641D-C5D0-4799-8389-A9AD6139A69A}" presName="Name0" presStyleCnt="0">
        <dgm:presLayoutVars>
          <dgm:dir/>
          <dgm:animLvl val="lvl"/>
          <dgm:resizeHandles val="exact"/>
        </dgm:presLayoutVars>
      </dgm:prSet>
      <dgm:spPr/>
    </dgm:pt>
    <dgm:pt modelId="{2C3CBBC3-23CF-489E-B9FC-19AFB3A8396C}" type="pres">
      <dgm:prSet presAssocID="{1BE573AB-E70E-46AB-9B3B-CA2ECA66C51E}" presName="Name8" presStyleCnt="0"/>
      <dgm:spPr/>
    </dgm:pt>
    <dgm:pt modelId="{F8AE83DE-56D6-47FB-A039-0549AB225BA3}" type="pres">
      <dgm:prSet presAssocID="{1BE573AB-E70E-46AB-9B3B-CA2ECA66C51E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9DF3DD9-AA78-45BB-8F18-11D7EA5F519A}" type="pres">
      <dgm:prSet presAssocID="{1BE573AB-E70E-46AB-9B3B-CA2ECA66C51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8332ABD-98A4-4725-A484-DAAAB1EF4E66}" type="pres">
      <dgm:prSet presAssocID="{2BE7F2A5-0468-49B2-B284-B53A2DFD43A8}" presName="Name8" presStyleCnt="0"/>
      <dgm:spPr/>
    </dgm:pt>
    <dgm:pt modelId="{6009A82D-DD41-40BF-A90D-D69CD8A92D62}" type="pres">
      <dgm:prSet presAssocID="{2BE7F2A5-0468-49B2-B284-B53A2DFD43A8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E9081CA-1696-4111-87F2-96D8C49BF88D}" type="pres">
      <dgm:prSet presAssocID="{2BE7F2A5-0468-49B2-B284-B53A2DFD43A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DF12789-A3F2-45AA-9F3D-7F700143C4C6}" type="pres">
      <dgm:prSet presAssocID="{CB3CAEFC-DF8C-415C-80FC-FF19C44FD2D2}" presName="Name8" presStyleCnt="0"/>
      <dgm:spPr/>
    </dgm:pt>
    <dgm:pt modelId="{5507ED0D-F0BF-4BB8-B6E7-591293A7AE68}" type="pres">
      <dgm:prSet presAssocID="{CB3CAEFC-DF8C-415C-80FC-FF19C44FD2D2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8F78BC-781C-4B5A-93BA-479A62026C3E}" type="pres">
      <dgm:prSet presAssocID="{CB3CAEFC-DF8C-415C-80FC-FF19C44FD2D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6399645-10B2-45F6-92C6-78AF2FB80DA5}" type="presOf" srcId="{1BE573AB-E70E-46AB-9B3B-CA2ECA66C51E}" destId="{F8AE83DE-56D6-47FB-A039-0549AB225BA3}" srcOrd="0" destOrd="0" presId="urn:microsoft.com/office/officeart/2005/8/layout/pyramid1"/>
    <dgm:cxn modelId="{01DFC8FC-E6CC-46AA-8256-FD4A469120E9}" type="presOf" srcId="{2BE7F2A5-0468-49B2-B284-B53A2DFD43A8}" destId="{4E9081CA-1696-4111-87F2-96D8C49BF88D}" srcOrd="1" destOrd="0" presId="urn:microsoft.com/office/officeart/2005/8/layout/pyramid1"/>
    <dgm:cxn modelId="{75BDE1DB-4159-4F43-8A03-B5C51F97E901}" type="presOf" srcId="{2BE7F2A5-0468-49B2-B284-B53A2DFD43A8}" destId="{6009A82D-DD41-40BF-A90D-D69CD8A92D62}" srcOrd="0" destOrd="0" presId="urn:microsoft.com/office/officeart/2005/8/layout/pyramid1"/>
    <dgm:cxn modelId="{FE931EE5-F826-4B11-8B1A-AABBA2626086}" srcId="{EC47641D-C5D0-4799-8389-A9AD6139A69A}" destId="{2BE7F2A5-0468-49B2-B284-B53A2DFD43A8}" srcOrd="1" destOrd="0" parTransId="{2E5FFB9A-87BA-4F8C-A29C-7C824E530628}" sibTransId="{BE9012A6-4B77-4E18-BAC1-A9F7368A458C}"/>
    <dgm:cxn modelId="{48A9505B-C359-482A-9865-3E8DC93A27BA}" srcId="{EC47641D-C5D0-4799-8389-A9AD6139A69A}" destId="{CB3CAEFC-DF8C-415C-80FC-FF19C44FD2D2}" srcOrd="2" destOrd="0" parTransId="{D70530B8-FC58-42C4-B08A-1D1C049A970B}" sibTransId="{EFAA5D08-A868-4DD4-969A-B324A24F4164}"/>
    <dgm:cxn modelId="{6738103E-0969-4A71-AA3C-4C0F1A6566C9}" type="presOf" srcId="{CB3CAEFC-DF8C-415C-80FC-FF19C44FD2D2}" destId="{708F78BC-781C-4B5A-93BA-479A62026C3E}" srcOrd="1" destOrd="0" presId="urn:microsoft.com/office/officeart/2005/8/layout/pyramid1"/>
    <dgm:cxn modelId="{EAF966D5-825E-473B-84C6-27DB9BBD0EB2}" srcId="{EC47641D-C5D0-4799-8389-A9AD6139A69A}" destId="{1BE573AB-E70E-46AB-9B3B-CA2ECA66C51E}" srcOrd="0" destOrd="0" parTransId="{9F1E9DEC-9736-4F85-B26C-735247E7BD24}" sibTransId="{6D15B795-9B09-4F9A-8EE6-AE68FDAD967E}"/>
    <dgm:cxn modelId="{DD96F5F2-B463-4E6C-8C85-12DB4F1C28FA}" type="presOf" srcId="{CB3CAEFC-DF8C-415C-80FC-FF19C44FD2D2}" destId="{5507ED0D-F0BF-4BB8-B6E7-591293A7AE68}" srcOrd="0" destOrd="0" presId="urn:microsoft.com/office/officeart/2005/8/layout/pyramid1"/>
    <dgm:cxn modelId="{5A04B64F-1C14-4DCC-96FF-9C1691F92E17}" type="presOf" srcId="{EC47641D-C5D0-4799-8389-A9AD6139A69A}" destId="{EC4F789D-3F36-44D2-BB89-8C52B91F2B43}" srcOrd="0" destOrd="0" presId="urn:microsoft.com/office/officeart/2005/8/layout/pyramid1"/>
    <dgm:cxn modelId="{6FD32AC2-766E-4EDC-9407-8D1EBAC83D63}" type="presOf" srcId="{1BE573AB-E70E-46AB-9B3B-CA2ECA66C51E}" destId="{49DF3DD9-AA78-45BB-8F18-11D7EA5F519A}" srcOrd="1" destOrd="0" presId="urn:microsoft.com/office/officeart/2005/8/layout/pyramid1"/>
    <dgm:cxn modelId="{8E8993DA-18D6-4923-AF3F-4F5F90DEC5AB}" type="presParOf" srcId="{EC4F789D-3F36-44D2-BB89-8C52B91F2B43}" destId="{2C3CBBC3-23CF-489E-B9FC-19AFB3A8396C}" srcOrd="0" destOrd="0" presId="urn:microsoft.com/office/officeart/2005/8/layout/pyramid1"/>
    <dgm:cxn modelId="{1ADE7A5B-0CF5-413C-85D1-B32B3EC891EB}" type="presParOf" srcId="{2C3CBBC3-23CF-489E-B9FC-19AFB3A8396C}" destId="{F8AE83DE-56D6-47FB-A039-0549AB225BA3}" srcOrd="0" destOrd="0" presId="urn:microsoft.com/office/officeart/2005/8/layout/pyramid1"/>
    <dgm:cxn modelId="{FEEA28D5-B3C3-4FB8-BBA0-51D6B4BD5673}" type="presParOf" srcId="{2C3CBBC3-23CF-489E-B9FC-19AFB3A8396C}" destId="{49DF3DD9-AA78-45BB-8F18-11D7EA5F519A}" srcOrd="1" destOrd="0" presId="urn:microsoft.com/office/officeart/2005/8/layout/pyramid1"/>
    <dgm:cxn modelId="{A936EA2A-7239-4C6D-AD95-54003B462D71}" type="presParOf" srcId="{EC4F789D-3F36-44D2-BB89-8C52B91F2B43}" destId="{C8332ABD-98A4-4725-A484-DAAAB1EF4E66}" srcOrd="1" destOrd="0" presId="urn:microsoft.com/office/officeart/2005/8/layout/pyramid1"/>
    <dgm:cxn modelId="{06754CEF-DA2F-4FAC-A978-10EF22CFE8BE}" type="presParOf" srcId="{C8332ABD-98A4-4725-A484-DAAAB1EF4E66}" destId="{6009A82D-DD41-40BF-A90D-D69CD8A92D62}" srcOrd="0" destOrd="0" presId="urn:microsoft.com/office/officeart/2005/8/layout/pyramid1"/>
    <dgm:cxn modelId="{1FBD4846-DB6C-4423-AB42-D6DB635475D9}" type="presParOf" srcId="{C8332ABD-98A4-4725-A484-DAAAB1EF4E66}" destId="{4E9081CA-1696-4111-87F2-96D8C49BF88D}" srcOrd="1" destOrd="0" presId="urn:microsoft.com/office/officeart/2005/8/layout/pyramid1"/>
    <dgm:cxn modelId="{2260F2A1-05D0-44E2-8FFF-088CC0619DCA}" type="presParOf" srcId="{EC4F789D-3F36-44D2-BB89-8C52B91F2B43}" destId="{EDF12789-A3F2-45AA-9F3D-7F700143C4C6}" srcOrd="2" destOrd="0" presId="urn:microsoft.com/office/officeart/2005/8/layout/pyramid1"/>
    <dgm:cxn modelId="{1DDDD630-25A2-4D7C-B90A-13EEFB76D3C5}" type="presParOf" srcId="{EDF12789-A3F2-45AA-9F3D-7F700143C4C6}" destId="{5507ED0D-F0BF-4BB8-B6E7-591293A7AE68}" srcOrd="0" destOrd="0" presId="urn:microsoft.com/office/officeart/2005/8/layout/pyramid1"/>
    <dgm:cxn modelId="{1C4C26C8-9692-454C-998C-1B717D2DFCA4}" type="presParOf" srcId="{EDF12789-A3F2-45AA-9F3D-7F700143C4C6}" destId="{708F78BC-781C-4B5A-93BA-479A62026C3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9D582-C45F-4BBC-9B0C-C5BBB4B1EC26}">
      <dsp:nvSpPr>
        <dsp:cNvPr id="0" name=""/>
        <dsp:cNvSpPr/>
      </dsp:nvSpPr>
      <dsp:spPr>
        <a:xfrm>
          <a:off x="2379426" y="242373"/>
          <a:ext cx="4443086" cy="154302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61B3CC-79C4-4F47-8BEA-0598C28EFCF7}">
      <dsp:nvSpPr>
        <dsp:cNvPr id="0" name=""/>
        <dsp:cNvSpPr/>
      </dsp:nvSpPr>
      <dsp:spPr>
        <a:xfrm>
          <a:off x="4177326" y="4020719"/>
          <a:ext cx="861063" cy="55108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064B3-4F24-4BB8-9D40-379BBB8A1960}">
      <dsp:nvSpPr>
        <dsp:cNvPr id="0" name=""/>
        <dsp:cNvSpPr/>
      </dsp:nvSpPr>
      <dsp:spPr>
        <a:xfrm>
          <a:off x="2541306" y="4461583"/>
          <a:ext cx="4133103" cy="1033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600" kern="1200" dirty="0"/>
            <a:t>KOMPETENCJE</a:t>
          </a:r>
        </a:p>
      </dsp:txBody>
      <dsp:txXfrm>
        <a:off x="2541306" y="4461583"/>
        <a:ext cx="4133103" cy="1033275"/>
      </dsp:txXfrm>
    </dsp:sp>
    <dsp:sp modelId="{5DCB1EE6-2B25-4394-A358-5B408FC5CEE5}">
      <dsp:nvSpPr>
        <dsp:cNvPr id="0" name=""/>
        <dsp:cNvSpPr/>
      </dsp:nvSpPr>
      <dsp:spPr>
        <a:xfrm>
          <a:off x="3994780" y="1904570"/>
          <a:ext cx="1549913" cy="15499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Postawy</a:t>
          </a:r>
        </a:p>
      </dsp:txBody>
      <dsp:txXfrm>
        <a:off x="4221760" y="2131550"/>
        <a:ext cx="1095953" cy="1095953"/>
      </dsp:txXfrm>
    </dsp:sp>
    <dsp:sp modelId="{40110D44-117D-4BDD-B85B-7B326D2567C8}">
      <dsp:nvSpPr>
        <dsp:cNvPr id="0" name=""/>
        <dsp:cNvSpPr/>
      </dsp:nvSpPr>
      <dsp:spPr>
        <a:xfrm>
          <a:off x="2885731" y="741790"/>
          <a:ext cx="1549913" cy="1549913"/>
        </a:xfrm>
        <a:prstGeom prst="ellips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Wiedza</a:t>
          </a:r>
        </a:p>
      </dsp:txBody>
      <dsp:txXfrm>
        <a:off x="3112711" y="968770"/>
        <a:ext cx="1095953" cy="1095953"/>
      </dsp:txXfrm>
    </dsp:sp>
    <dsp:sp modelId="{66C97763-3873-4608-9086-5FD6867A9457}">
      <dsp:nvSpPr>
        <dsp:cNvPr id="0" name=""/>
        <dsp:cNvSpPr/>
      </dsp:nvSpPr>
      <dsp:spPr>
        <a:xfrm>
          <a:off x="4470087" y="367055"/>
          <a:ext cx="1549913" cy="1549913"/>
        </a:xfrm>
        <a:prstGeom prst="ellipse">
          <a:avLst/>
        </a:prstGeom>
        <a:solidFill>
          <a:srgbClr val="FF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500" kern="1200" dirty="0"/>
            <a:t>Umiejętności</a:t>
          </a:r>
        </a:p>
      </dsp:txBody>
      <dsp:txXfrm>
        <a:off x="4697067" y="594035"/>
        <a:ext cx="1095953" cy="1095953"/>
      </dsp:txXfrm>
    </dsp:sp>
    <dsp:sp modelId="{400DEB7A-FFC8-4B89-8AA6-D46CBCFDAF88}">
      <dsp:nvSpPr>
        <dsp:cNvPr id="0" name=""/>
        <dsp:cNvSpPr/>
      </dsp:nvSpPr>
      <dsp:spPr>
        <a:xfrm>
          <a:off x="2169468" y="199256"/>
          <a:ext cx="4876779" cy="393155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E83DE-56D6-47FB-A039-0549AB225BA3}">
      <dsp:nvSpPr>
        <dsp:cNvPr id="0" name=""/>
        <dsp:cNvSpPr/>
      </dsp:nvSpPr>
      <dsp:spPr>
        <a:xfrm>
          <a:off x="1610659" y="0"/>
          <a:ext cx="1610659" cy="1377274"/>
        </a:xfrm>
        <a:prstGeom prst="trapezoid">
          <a:avLst>
            <a:gd name="adj" fmla="val 58473"/>
          </a:avLst>
        </a:prstGeom>
        <a:solidFill>
          <a:srgbClr val="FF66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/>
            <a:t>K</a:t>
          </a:r>
        </a:p>
      </dsp:txBody>
      <dsp:txXfrm>
        <a:off x="1610659" y="0"/>
        <a:ext cx="1610659" cy="1377274"/>
      </dsp:txXfrm>
    </dsp:sp>
    <dsp:sp modelId="{6009A82D-DD41-40BF-A90D-D69CD8A92D62}">
      <dsp:nvSpPr>
        <dsp:cNvPr id="0" name=""/>
        <dsp:cNvSpPr/>
      </dsp:nvSpPr>
      <dsp:spPr>
        <a:xfrm>
          <a:off x="805329" y="1377274"/>
          <a:ext cx="3221318" cy="1377274"/>
        </a:xfrm>
        <a:prstGeom prst="trapezoid">
          <a:avLst>
            <a:gd name="adj" fmla="val 58473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/>
            <a:t>S</a:t>
          </a:r>
        </a:p>
      </dsp:txBody>
      <dsp:txXfrm>
        <a:off x="1369060" y="1377274"/>
        <a:ext cx="2093857" cy="1377274"/>
      </dsp:txXfrm>
    </dsp:sp>
    <dsp:sp modelId="{5507ED0D-F0BF-4BB8-B6E7-591293A7AE68}">
      <dsp:nvSpPr>
        <dsp:cNvPr id="0" name=""/>
        <dsp:cNvSpPr/>
      </dsp:nvSpPr>
      <dsp:spPr>
        <a:xfrm>
          <a:off x="0" y="2754549"/>
          <a:ext cx="4831978" cy="1377274"/>
        </a:xfrm>
        <a:prstGeom prst="trapezoid">
          <a:avLst>
            <a:gd name="adj" fmla="val 5847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/>
            <a:t>P</a:t>
          </a:r>
        </a:p>
      </dsp:txBody>
      <dsp:txXfrm>
        <a:off x="845596" y="2754549"/>
        <a:ext cx="3140785" cy="1377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305F9-2168-4150-83A2-490BFE5C1241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8D02F-4A1B-4318-A6AE-97E32AD810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8470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Wszystkie kompetencje kluczowe uważa się za jednakowo ważne; każda z nich przyczynia się do udanego życia w społeczeństwie. Kompetencje mogą być stosowane w wielu różnych kontekstach i rozmaitych kombinacjach. Ich zakresy się pokrywają i są ze sobą powiązane: aspekty niezbędne w jednej dziedzinie wspierają kompetencje w innej.</a:t>
            </a:r>
          </a:p>
          <a:p>
            <a:r>
              <a:rPr lang="pl-PL" dirty="0"/>
              <a:t>Takie umiejętności jak krytyczne myślenie, rozwiązywanie problemów, praca zespołowa, umiejętności komunikacyjne i negocjacyjne, umiejętności analityczne, kreatywność i umiejętności międzykulturowe są elementem wszystkich kompetencji kluczowych.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ED59-F425-4BBC-B2A7-3EC22E51ED99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959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245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04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98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844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57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552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072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24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594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779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716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728008A2-F0EE-4816-8B23-B2731BB43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310E6764-8E03-463D-BE26-C2317B1E2A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B087FF77-12DB-4C3A-8B23-56B1D3380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56B72-305D-4CB3-A1D5-0D849092F65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54616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28008A2-F0EE-4816-8B23-B2731BB43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10E6764-8E03-463D-BE26-C2317B1E2A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087FF77-12DB-4C3A-8B23-56B1D33808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7E446-C9FC-4CDE-BD54-626DC20A5EC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7822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8B863-D8C7-43AB-9079-FEB3E861696C}" type="datetimeFigureOut">
              <a:rPr lang="pl-PL" smtClean="0"/>
              <a:t>25.11.2019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A6A2F-B91C-411D-999D-8120FF5838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523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73085" y="2866547"/>
            <a:ext cx="8686800" cy="2141360"/>
          </a:xfrm>
        </p:spPr>
        <p:txBody>
          <a:bodyPr>
            <a:normAutofit fontScale="90000"/>
          </a:bodyPr>
          <a:lstStyle/>
          <a:p>
            <a:r>
              <a:rPr lang="pl-PL" sz="31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Spotkanie dialogowe w  ramach projektu pn.</a:t>
            </a:r>
            <a:br>
              <a:rPr lang="pl-PL" sz="31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16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16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Wsparcie kadry kierowniczej systemu oświaty (kadra JST II etap) </a:t>
            </a:r>
            <a:b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" panose="020B0604030504040204" pitchFamily="34" charset="0"/>
              </a:rPr>
            </a:br>
            <a: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w zarządzaniu oświatą</a:t>
            </a:r>
            <a:r>
              <a:rPr lang="pl-PL" sz="1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ukierunkowanym na rozwój szkół </a:t>
            </a:r>
            <a:b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" panose="020B0604030504040204" pitchFamily="34" charset="0"/>
              </a:rPr>
            </a:br>
            <a: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i kompetencji kluczowych uczniów woj. zachodniopomorskie </a:t>
            </a:r>
            <a: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Planowanie rozwoju oświaty w </a:t>
            </a:r>
            <a: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Gminie Przybiernów</a:t>
            </a:r>
            <a: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27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27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pl-PL" sz="16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16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16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16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16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/>
            </a:r>
            <a:br>
              <a:rPr lang="pl-PL" sz="1600" b="1" dirty="0" smtClean="0">
                <a:solidFill>
                  <a:srgbClr val="00206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pl-PL" sz="1600" b="1" dirty="0" smtClean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Projekt </a:t>
            </a:r>
            <a:r>
              <a:rPr lang="pl-PL" sz="1600" b="1" dirty="0" smtClean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współfinansowany przez Unię Europejską ze środków Europejskiego Funduszu Społecznego w ramach Programu Operacyjnego Wiedza Edukacja Rozwój 2014-2020</a:t>
            </a:r>
            <a:r>
              <a:rPr lang="pl-PL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1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208463" y="4895850"/>
            <a:ext cx="5771322" cy="94419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endParaRPr lang="pl-PL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Przybiernów, 25.11.2019 </a:t>
            </a:r>
            <a:r>
              <a:rPr lang="pl-PL" sz="18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</a:t>
            </a:r>
            <a:endParaRPr lang="pl-PL" sz="18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pl-PL" sz="1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48" y="5730583"/>
            <a:ext cx="7559675" cy="921607"/>
          </a:xfrm>
          <a:prstGeom prst="rect">
            <a:avLst/>
          </a:prstGeom>
        </p:spPr>
      </p:pic>
      <p:pic>
        <p:nvPicPr>
          <p:cNvPr id="6" name="grafik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</p:pic>
      <p:sp>
        <p:nvSpPr>
          <p:cNvPr id="7" name="Symbol zastępczy tekstu 30"/>
          <p:cNvSpPr txBox="1">
            <a:spLocks/>
          </p:cNvSpPr>
          <p:nvPr/>
        </p:nvSpPr>
        <p:spPr>
          <a:xfrm>
            <a:off x="8027640" y="4647867"/>
            <a:ext cx="4164360" cy="7200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 </a:t>
            </a:r>
            <a:endParaRPr lang="pl-PL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77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819" y="5909310"/>
            <a:ext cx="7559675" cy="948690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/>
          </p:nvPr>
        </p:nvGraphicFramePr>
        <p:xfrm>
          <a:off x="1278798" y="1044981"/>
          <a:ext cx="9215716" cy="551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563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442" y="5847328"/>
            <a:ext cx="7559675" cy="948690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extLst/>
          </p:nvPr>
        </p:nvGraphicFramePr>
        <p:xfrm>
          <a:off x="2124635" y="1596623"/>
          <a:ext cx="4831978" cy="413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pole tekstowe 12"/>
          <p:cNvSpPr txBox="1"/>
          <p:nvPr/>
        </p:nvSpPr>
        <p:spPr>
          <a:xfrm>
            <a:off x="328246" y="2160682"/>
            <a:ext cx="528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Piramida Taylora – I połowa XX wieku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6427694" y="2189849"/>
            <a:ext cx="4105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6699"/>
                </a:solidFill>
              </a:rPr>
              <a:t>KADRA KIEROWNICZA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6427694" y="3444261"/>
            <a:ext cx="4105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>
                    <a:lumMod val="65000"/>
                  </a:schemeClr>
                </a:solidFill>
              </a:rPr>
              <a:t>SPECJALIŚCI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6660776" y="4698673"/>
            <a:ext cx="4105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/>
                </a:solidFill>
              </a:rPr>
              <a:t>PRACOWNICY - WYKONAWCY</a:t>
            </a:r>
          </a:p>
        </p:txBody>
      </p:sp>
      <p:sp>
        <p:nvSpPr>
          <p:cNvPr id="17" name="Tytuł 2"/>
          <p:cNvSpPr txBox="1">
            <a:spLocks/>
          </p:cNvSpPr>
          <p:nvPr/>
        </p:nvSpPr>
        <p:spPr>
          <a:xfrm>
            <a:off x="251011" y="28102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b="1" dirty="0"/>
          </a:p>
          <a:p>
            <a:r>
              <a:rPr lang="pl-PL" b="1" dirty="0"/>
              <a:t>Rynek pracy</a:t>
            </a:r>
          </a:p>
        </p:txBody>
      </p:sp>
    </p:spTree>
    <p:extLst>
      <p:ext uri="{BB962C8B-B14F-4D97-AF65-F5344CB8AC3E}">
        <p14:creationId xmlns:p14="http://schemas.microsoft.com/office/powerpoint/2010/main" val="3602014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480" y="5855718"/>
            <a:ext cx="7559675" cy="948690"/>
          </a:xfrm>
          <a:prstGeom prst="rect">
            <a:avLst/>
          </a:prstGeom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b="1" dirty="0"/>
          </a:p>
          <a:p>
            <a:r>
              <a:rPr lang="pl-PL" b="1" dirty="0"/>
              <a:t>Rynek pracy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38200" y="1630382"/>
            <a:ext cx="528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Struktura liścia – II połowa XX w.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4781502" y="2057126"/>
            <a:ext cx="2464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6699"/>
                </a:solidFill>
              </a:rPr>
              <a:t>MENEDŻEROWIE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4781502" y="3591600"/>
            <a:ext cx="355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>
                    <a:lumMod val="65000"/>
                  </a:schemeClr>
                </a:solidFill>
              </a:rPr>
              <a:t>SAMODZIELNI SPECJALIŚCI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4781502" y="4948448"/>
            <a:ext cx="3855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1"/>
                </a:solidFill>
              </a:rPr>
              <a:t>PRACOWNICY-WYKONAWCY</a:t>
            </a:r>
          </a:p>
        </p:txBody>
      </p:sp>
      <p:sp>
        <p:nvSpPr>
          <p:cNvPr id="10" name="Freeform 1029"/>
          <p:cNvSpPr>
            <a:spLocks/>
          </p:cNvSpPr>
          <p:nvPr/>
        </p:nvSpPr>
        <p:spPr bwMode="auto">
          <a:xfrm>
            <a:off x="1666128" y="2187022"/>
            <a:ext cx="2190750" cy="3481388"/>
          </a:xfrm>
          <a:custGeom>
            <a:avLst/>
            <a:gdLst/>
            <a:ahLst/>
            <a:cxnLst>
              <a:cxn ang="0">
                <a:pos x="816" y="264"/>
              </a:cxn>
              <a:cxn ang="0">
                <a:pos x="780" y="288"/>
              </a:cxn>
              <a:cxn ang="0">
                <a:pos x="768" y="324"/>
              </a:cxn>
              <a:cxn ang="0">
                <a:pos x="684" y="420"/>
              </a:cxn>
              <a:cxn ang="0">
                <a:pos x="540" y="552"/>
              </a:cxn>
              <a:cxn ang="0">
                <a:pos x="516" y="588"/>
              </a:cxn>
              <a:cxn ang="0">
                <a:pos x="444" y="612"/>
              </a:cxn>
              <a:cxn ang="0">
                <a:pos x="372" y="660"/>
              </a:cxn>
              <a:cxn ang="0">
                <a:pos x="336" y="684"/>
              </a:cxn>
              <a:cxn ang="0">
                <a:pos x="300" y="708"/>
              </a:cxn>
              <a:cxn ang="0">
                <a:pos x="276" y="744"/>
              </a:cxn>
              <a:cxn ang="0">
                <a:pos x="204" y="816"/>
              </a:cxn>
              <a:cxn ang="0">
                <a:pos x="156" y="876"/>
              </a:cxn>
              <a:cxn ang="0">
                <a:pos x="108" y="984"/>
              </a:cxn>
              <a:cxn ang="0">
                <a:pos x="60" y="1056"/>
              </a:cxn>
              <a:cxn ang="0">
                <a:pos x="24" y="1140"/>
              </a:cxn>
              <a:cxn ang="0">
                <a:pos x="0" y="1248"/>
              </a:cxn>
              <a:cxn ang="0">
                <a:pos x="12" y="1524"/>
              </a:cxn>
              <a:cxn ang="0">
                <a:pos x="60" y="1704"/>
              </a:cxn>
              <a:cxn ang="0">
                <a:pos x="132" y="1992"/>
              </a:cxn>
              <a:cxn ang="0">
                <a:pos x="204" y="2256"/>
              </a:cxn>
              <a:cxn ang="0">
                <a:pos x="204" y="2724"/>
              </a:cxn>
              <a:cxn ang="0">
                <a:pos x="204" y="2772"/>
              </a:cxn>
              <a:cxn ang="0">
                <a:pos x="659" y="2419"/>
              </a:cxn>
              <a:cxn ang="0">
                <a:pos x="876" y="2304"/>
              </a:cxn>
              <a:cxn ang="0">
                <a:pos x="1020" y="2220"/>
              </a:cxn>
              <a:cxn ang="0">
                <a:pos x="1116" y="2124"/>
              </a:cxn>
              <a:cxn ang="0">
                <a:pos x="1140" y="2088"/>
              </a:cxn>
              <a:cxn ang="0">
                <a:pos x="1176" y="2064"/>
              </a:cxn>
              <a:cxn ang="0">
                <a:pos x="1224" y="1992"/>
              </a:cxn>
              <a:cxn ang="0">
                <a:pos x="1236" y="1956"/>
              </a:cxn>
              <a:cxn ang="0">
                <a:pos x="1284" y="1884"/>
              </a:cxn>
              <a:cxn ang="0">
                <a:pos x="1320" y="1812"/>
              </a:cxn>
              <a:cxn ang="0">
                <a:pos x="1368" y="1632"/>
              </a:cxn>
              <a:cxn ang="0">
                <a:pos x="1380" y="1584"/>
              </a:cxn>
              <a:cxn ang="0">
                <a:pos x="1368" y="1404"/>
              </a:cxn>
              <a:cxn ang="0">
                <a:pos x="1272" y="1068"/>
              </a:cxn>
              <a:cxn ang="0">
                <a:pos x="1224" y="996"/>
              </a:cxn>
              <a:cxn ang="0">
                <a:pos x="1200" y="924"/>
              </a:cxn>
              <a:cxn ang="0">
                <a:pos x="1140" y="780"/>
              </a:cxn>
              <a:cxn ang="0">
                <a:pos x="1056" y="528"/>
              </a:cxn>
              <a:cxn ang="0">
                <a:pos x="1032" y="492"/>
              </a:cxn>
              <a:cxn ang="0">
                <a:pos x="1008" y="420"/>
              </a:cxn>
              <a:cxn ang="0">
                <a:pos x="1020" y="216"/>
              </a:cxn>
              <a:cxn ang="0">
                <a:pos x="1022" y="15"/>
              </a:cxn>
              <a:cxn ang="0">
                <a:pos x="1032" y="60"/>
              </a:cxn>
              <a:cxn ang="0">
                <a:pos x="960" y="96"/>
              </a:cxn>
              <a:cxn ang="0">
                <a:pos x="852" y="156"/>
              </a:cxn>
              <a:cxn ang="0">
                <a:pos x="816" y="264"/>
              </a:cxn>
            </a:cxnLst>
            <a:rect l="0" t="0" r="r" b="b"/>
            <a:pathLst>
              <a:path w="1380" h="2776">
                <a:moveTo>
                  <a:pt x="816" y="264"/>
                </a:moveTo>
                <a:cubicBezTo>
                  <a:pt x="804" y="272"/>
                  <a:pt x="789" y="277"/>
                  <a:pt x="780" y="288"/>
                </a:cubicBezTo>
                <a:cubicBezTo>
                  <a:pt x="772" y="298"/>
                  <a:pt x="774" y="313"/>
                  <a:pt x="768" y="324"/>
                </a:cubicBezTo>
                <a:cubicBezTo>
                  <a:pt x="727" y="398"/>
                  <a:pt x="737" y="385"/>
                  <a:pt x="684" y="420"/>
                </a:cubicBezTo>
                <a:cubicBezTo>
                  <a:pt x="660" y="492"/>
                  <a:pt x="611" y="528"/>
                  <a:pt x="540" y="552"/>
                </a:cubicBezTo>
                <a:cubicBezTo>
                  <a:pt x="532" y="564"/>
                  <a:pt x="528" y="580"/>
                  <a:pt x="516" y="588"/>
                </a:cubicBezTo>
                <a:cubicBezTo>
                  <a:pt x="495" y="601"/>
                  <a:pt x="465" y="598"/>
                  <a:pt x="444" y="612"/>
                </a:cubicBezTo>
                <a:cubicBezTo>
                  <a:pt x="420" y="628"/>
                  <a:pt x="396" y="644"/>
                  <a:pt x="372" y="660"/>
                </a:cubicBezTo>
                <a:cubicBezTo>
                  <a:pt x="360" y="668"/>
                  <a:pt x="348" y="676"/>
                  <a:pt x="336" y="684"/>
                </a:cubicBezTo>
                <a:cubicBezTo>
                  <a:pt x="324" y="692"/>
                  <a:pt x="300" y="708"/>
                  <a:pt x="300" y="708"/>
                </a:cubicBezTo>
                <a:cubicBezTo>
                  <a:pt x="292" y="720"/>
                  <a:pt x="286" y="733"/>
                  <a:pt x="276" y="744"/>
                </a:cubicBezTo>
                <a:cubicBezTo>
                  <a:pt x="253" y="769"/>
                  <a:pt x="204" y="816"/>
                  <a:pt x="204" y="816"/>
                </a:cubicBezTo>
                <a:cubicBezTo>
                  <a:pt x="174" y="906"/>
                  <a:pt x="218" y="798"/>
                  <a:pt x="156" y="876"/>
                </a:cubicBezTo>
                <a:cubicBezTo>
                  <a:pt x="143" y="892"/>
                  <a:pt x="120" y="963"/>
                  <a:pt x="108" y="984"/>
                </a:cubicBezTo>
                <a:cubicBezTo>
                  <a:pt x="94" y="1009"/>
                  <a:pt x="76" y="1032"/>
                  <a:pt x="60" y="1056"/>
                </a:cubicBezTo>
                <a:cubicBezTo>
                  <a:pt x="43" y="1081"/>
                  <a:pt x="38" y="1113"/>
                  <a:pt x="24" y="1140"/>
                </a:cubicBezTo>
                <a:cubicBezTo>
                  <a:pt x="17" y="1176"/>
                  <a:pt x="0" y="1211"/>
                  <a:pt x="0" y="1248"/>
                </a:cubicBezTo>
                <a:cubicBezTo>
                  <a:pt x="0" y="1340"/>
                  <a:pt x="5" y="1432"/>
                  <a:pt x="12" y="1524"/>
                </a:cubicBezTo>
                <a:cubicBezTo>
                  <a:pt x="16" y="1582"/>
                  <a:pt x="44" y="1647"/>
                  <a:pt x="60" y="1704"/>
                </a:cubicBezTo>
                <a:cubicBezTo>
                  <a:pt x="86" y="1800"/>
                  <a:pt x="108" y="1896"/>
                  <a:pt x="132" y="1992"/>
                </a:cubicBezTo>
                <a:cubicBezTo>
                  <a:pt x="154" y="2081"/>
                  <a:pt x="186" y="2166"/>
                  <a:pt x="204" y="2256"/>
                </a:cubicBezTo>
                <a:cubicBezTo>
                  <a:pt x="220" y="2483"/>
                  <a:pt x="223" y="2441"/>
                  <a:pt x="204" y="2724"/>
                </a:cubicBezTo>
                <a:cubicBezTo>
                  <a:pt x="200" y="2776"/>
                  <a:pt x="173" y="2772"/>
                  <a:pt x="204" y="2772"/>
                </a:cubicBezTo>
                <a:cubicBezTo>
                  <a:pt x="356" y="2654"/>
                  <a:pt x="506" y="2535"/>
                  <a:pt x="659" y="2419"/>
                </a:cubicBezTo>
                <a:cubicBezTo>
                  <a:pt x="727" y="2368"/>
                  <a:pt x="804" y="2344"/>
                  <a:pt x="876" y="2304"/>
                </a:cubicBezTo>
                <a:cubicBezTo>
                  <a:pt x="929" y="2274"/>
                  <a:pt x="964" y="2239"/>
                  <a:pt x="1020" y="2220"/>
                </a:cubicBezTo>
                <a:cubicBezTo>
                  <a:pt x="1055" y="2185"/>
                  <a:pt x="1075" y="2151"/>
                  <a:pt x="1116" y="2124"/>
                </a:cubicBezTo>
                <a:cubicBezTo>
                  <a:pt x="1124" y="2112"/>
                  <a:pt x="1130" y="2098"/>
                  <a:pt x="1140" y="2088"/>
                </a:cubicBezTo>
                <a:cubicBezTo>
                  <a:pt x="1150" y="2078"/>
                  <a:pt x="1167" y="2075"/>
                  <a:pt x="1176" y="2064"/>
                </a:cubicBezTo>
                <a:cubicBezTo>
                  <a:pt x="1195" y="2042"/>
                  <a:pt x="1208" y="2016"/>
                  <a:pt x="1224" y="1992"/>
                </a:cubicBezTo>
                <a:cubicBezTo>
                  <a:pt x="1231" y="1981"/>
                  <a:pt x="1230" y="1967"/>
                  <a:pt x="1236" y="1956"/>
                </a:cubicBezTo>
                <a:cubicBezTo>
                  <a:pt x="1250" y="1931"/>
                  <a:pt x="1268" y="1908"/>
                  <a:pt x="1284" y="1884"/>
                </a:cubicBezTo>
                <a:cubicBezTo>
                  <a:pt x="1299" y="1862"/>
                  <a:pt x="1305" y="1834"/>
                  <a:pt x="1320" y="1812"/>
                </a:cubicBezTo>
                <a:cubicBezTo>
                  <a:pt x="1335" y="1752"/>
                  <a:pt x="1353" y="1693"/>
                  <a:pt x="1368" y="1632"/>
                </a:cubicBezTo>
                <a:cubicBezTo>
                  <a:pt x="1372" y="1616"/>
                  <a:pt x="1380" y="1584"/>
                  <a:pt x="1380" y="1584"/>
                </a:cubicBezTo>
                <a:cubicBezTo>
                  <a:pt x="1376" y="1524"/>
                  <a:pt x="1374" y="1464"/>
                  <a:pt x="1368" y="1404"/>
                </a:cubicBezTo>
                <a:cubicBezTo>
                  <a:pt x="1357" y="1291"/>
                  <a:pt x="1308" y="1176"/>
                  <a:pt x="1272" y="1068"/>
                </a:cubicBezTo>
                <a:cubicBezTo>
                  <a:pt x="1263" y="1041"/>
                  <a:pt x="1240" y="1020"/>
                  <a:pt x="1224" y="996"/>
                </a:cubicBezTo>
                <a:cubicBezTo>
                  <a:pt x="1210" y="975"/>
                  <a:pt x="1208" y="948"/>
                  <a:pt x="1200" y="924"/>
                </a:cubicBezTo>
                <a:cubicBezTo>
                  <a:pt x="1183" y="873"/>
                  <a:pt x="1158" y="833"/>
                  <a:pt x="1140" y="780"/>
                </a:cubicBezTo>
                <a:cubicBezTo>
                  <a:pt x="1112" y="696"/>
                  <a:pt x="1084" y="612"/>
                  <a:pt x="1056" y="528"/>
                </a:cubicBezTo>
                <a:cubicBezTo>
                  <a:pt x="1051" y="514"/>
                  <a:pt x="1038" y="505"/>
                  <a:pt x="1032" y="492"/>
                </a:cubicBezTo>
                <a:cubicBezTo>
                  <a:pt x="1022" y="469"/>
                  <a:pt x="1008" y="420"/>
                  <a:pt x="1008" y="420"/>
                </a:cubicBezTo>
                <a:cubicBezTo>
                  <a:pt x="1021" y="240"/>
                  <a:pt x="1020" y="308"/>
                  <a:pt x="1020" y="216"/>
                </a:cubicBezTo>
                <a:cubicBezTo>
                  <a:pt x="1021" y="149"/>
                  <a:pt x="1017" y="82"/>
                  <a:pt x="1022" y="15"/>
                </a:cubicBezTo>
                <a:cubicBezTo>
                  <a:pt x="1023" y="0"/>
                  <a:pt x="1037" y="46"/>
                  <a:pt x="1032" y="60"/>
                </a:cubicBezTo>
                <a:cubicBezTo>
                  <a:pt x="1024" y="82"/>
                  <a:pt x="976" y="87"/>
                  <a:pt x="960" y="96"/>
                </a:cubicBezTo>
                <a:cubicBezTo>
                  <a:pt x="836" y="165"/>
                  <a:pt x="933" y="129"/>
                  <a:pt x="852" y="156"/>
                </a:cubicBezTo>
                <a:cubicBezTo>
                  <a:pt x="840" y="173"/>
                  <a:pt x="764" y="264"/>
                  <a:pt x="816" y="264"/>
                </a:cubicBezTo>
                <a:close/>
              </a:path>
            </a:pathLst>
          </a:custGeom>
          <a:gradFill rotWithShape="1">
            <a:gsLst>
              <a:gs pos="0">
                <a:srgbClr val="008000"/>
              </a:gs>
              <a:gs pos="50000">
                <a:srgbClr val="33CC33"/>
              </a:gs>
              <a:gs pos="100000">
                <a:srgbClr val="00800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33CC33">
                <a:alpha val="50000"/>
              </a:srgbClr>
            </a:outerShdw>
          </a:effectLst>
        </p:spPr>
        <p:txBody>
          <a:bodyPr/>
          <a:lstStyle/>
          <a:p>
            <a:pPr algn="r">
              <a:defRPr/>
            </a:pPr>
            <a:endParaRPr lang="pl-PL">
              <a:latin typeface="Tahoma" pitchFamily="34" charset="0"/>
              <a:cs typeface="+mn-cs"/>
            </a:endParaRPr>
          </a:p>
        </p:txBody>
      </p:sp>
      <p:cxnSp>
        <p:nvCxnSpPr>
          <p:cNvPr id="11" name="Łącznik prosty 10"/>
          <p:cNvCxnSpPr/>
          <p:nvPr/>
        </p:nvCxnSpPr>
        <p:spPr>
          <a:xfrm flipV="1">
            <a:off x="2872409" y="2792896"/>
            <a:ext cx="5666084" cy="298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flipV="1">
            <a:off x="2872409" y="4659323"/>
            <a:ext cx="5666084" cy="3313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76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48" y="5909310"/>
            <a:ext cx="7559675" cy="948690"/>
          </a:xfrm>
          <a:prstGeom prst="rect">
            <a:avLst/>
          </a:prstGeom>
        </p:spPr>
      </p:pic>
      <p:sp>
        <p:nvSpPr>
          <p:cNvPr id="17" name="Tytuł 1"/>
          <p:cNvSpPr txBox="1">
            <a:spLocks/>
          </p:cNvSpPr>
          <p:nvPr/>
        </p:nvSpPr>
        <p:spPr>
          <a:xfrm>
            <a:off x="758686" y="672856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/>
              <a:t>Rynek pracy</a:t>
            </a:r>
            <a:endParaRPr lang="pl-PL" b="1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937591" y="1506022"/>
            <a:ext cx="528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Struktura grzyba – przełom XX i XXI wieku</a:t>
            </a:r>
          </a:p>
        </p:txBody>
      </p:sp>
      <p:sp>
        <p:nvSpPr>
          <p:cNvPr id="19" name="Oval 1028">
            <a:extLst>
              <a:ext uri="{FF2B5EF4-FFF2-40B4-BE49-F238E27FC236}">
                <a16:creationId xmlns="" xmlns:a16="http://schemas.microsoft.com/office/drawing/2014/main" id="{1FE6D7B8-7375-45BF-87C6-9E04C8B66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4544" y="2276991"/>
            <a:ext cx="914400" cy="914400"/>
          </a:xfrm>
          <a:prstGeom prst="ellipse">
            <a:avLst/>
          </a:prstGeom>
          <a:solidFill>
            <a:srgbClr val="996633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996633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defRPr/>
            </a:pPr>
            <a:endParaRPr lang="pl-PL">
              <a:latin typeface="Tahoma" pitchFamily="34" charset="0"/>
              <a:cs typeface="+mn-cs"/>
            </a:endParaRPr>
          </a:p>
        </p:txBody>
      </p:sp>
      <p:sp>
        <p:nvSpPr>
          <p:cNvPr id="20" name="Oval 1029">
            <a:extLst>
              <a:ext uri="{FF2B5EF4-FFF2-40B4-BE49-F238E27FC236}">
                <a16:creationId xmlns="" xmlns:a16="http://schemas.microsoft.com/office/drawing/2014/main" id="{A5D55B62-B35F-4CC3-AF04-0BF9555DB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1307" y="2780228"/>
            <a:ext cx="1871662" cy="1225550"/>
          </a:xfrm>
          <a:prstGeom prst="ellipse">
            <a:avLst/>
          </a:prstGeom>
          <a:solidFill>
            <a:srgbClr val="996633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996633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defRPr/>
            </a:pPr>
            <a:endParaRPr lang="pl-PL">
              <a:latin typeface="Tahoma" pitchFamily="34" charset="0"/>
              <a:cs typeface="+mn-cs"/>
            </a:endParaRPr>
          </a:p>
        </p:txBody>
      </p:sp>
      <p:sp>
        <p:nvSpPr>
          <p:cNvPr id="21" name="Oval 1031">
            <a:extLst>
              <a:ext uri="{FF2B5EF4-FFF2-40B4-BE49-F238E27FC236}">
                <a16:creationId xmlns="" xmlns:a16="http://schemas.microsoft.com/office/drawing/2014/main" id="{969D9DD9-8228-4462-807E-7428D6431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4544" y="4437578"/>
            <a:ext cx="936625" cy="914400"/>
          </a:xfrm>
          <a:prstGeom prst="ellipse">
            <a:avLst/>
          </a:prstGeom>
          <a:solidFill>
            <a:srgbClr val="996633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996633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defRPr/>
            </a:pPr>
            <a:endParaRPr lang="pl-PL">
              <a:latin typeface="Tahoma" pitchFamily="34" charset="0"/>
              <a:cs typeface="+mn-cs"/>
            </a:endParaRPr>
          </a:p>
        </p:txBody>
      </p:sp>
      <p:sp>
        <p:nvSpPr>
          <p:cNvPr id="22" name="Oval 1032">
            <a:extLst>
              <a:ext uri="{FF2B5EF4-FFF2-40B4-BE49-F238E27FC236}">
                <a16:creationId xmlns="" xmlns:a16="http://schemas.microsoft.com/office/drawing/2014/main" id="{F03F26DC-7B89-42E7-97CF-AD11374DA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015" y="3141384"/>
            <a:ext cx="2449512" cy="1728787"/>
          </a:xfrm>
          <a:prstGeom prst="ellipse">
            <a:avLst/>
          </a:prstGeom>
          <a:solidFill>
            <a:srgbClr val="996633"/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996633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defRPr/>
            </a:pPr>
            <a:endParaRPr lang="pl-PL">
              <a:latin typeface="Tahoma" pitchFamily="34" charset="0"/>
              <a:cs typeface="+mn-cs"/>
            </a:endParaRPr>
          </a:p>
        </p:txBody>
      </p:sp>
      <p:cxnSp>
        <p:nvCxnSpPr>
          <p:cNvPr id="23" name="Łącznik prosty 22">
            <a:extLst>
              <a:ext uri="{FF2B5EF4-FFF2-40B4-BE49-F238E27FC236}">
                <a16:creationId xmlns="" xmlns:a16="http://schemas.microsoft.com/office/drawing/2014/main" id="{2A0E9EDE-2556-45FA-9215-E8521FAD2CA5}"/>
              </a:ext>
            </a:extLst>
          </p:cNvPr>
          <p:cNvCxnSpPr/>
          <p:nvPr/>
        </p:nvCxnSpPr>
        <p:spPr>
          <a:xfrm flipV="1">
            <a:off x="3076974" y="2734191"/>
            <a:ext cx="5666084" cy="298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23">
            <a:extLst>
              <a:ext uri="{FF2B5EF4-FFF2-40B4-BE49-F238E27FC236}">
                <a16:creationId xmlns="" xmlns:a16="http://schemas.microsoft.com/office/drawing/2014/main" id="{E8EDF376-98F8-4EF5-BF75-78594776A77E}"/>
              </a:ext>
            </a:extLst>
          </p:cNvPr>
          <p:cNvCxnSpPr/>
          <p:nvPr/>
        </p:nvCxnSpPr>
        <p:spPr>
          <a:xfrm flipV="1">
            <a:off x="2991744" y="4894778"/>
            <a:ext cx="5666084" cy="298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ole tekstowe 24">
            <a:extLst>
              <a:ext uri="{FF2B5EF4-FFF2-40B4-BE49-F238E27FC236}">
                <a16:creationId xmlns="" xmlns:a16="http://schemas.microsoft.com/office/drawing/2014/main" id="{16863220-AEB8-4AFD-8C71-19308B3E35E0}"/>
              </a:ext>
            </a:extLst>
          </p:cNvPr>
          <p:cNvSpPr txBox="1"/>
          <p:nvPr/>
        </p:nvSpPr>
        <p:spPr>
          <a:xfrm>
            <a:off x="5167513" y="2195536"/>
            <a:ext cx="322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6699"/>
                </a:solidFill>
              </a:rPr>
              <a:t>LIDERZY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="" xmlns:a16="http://schemas.microsoft.com/office/drawing/2014/main" id="{D06BF24D-8AC2-499E-92E7-3AECCAD64547}"/>
              </a:ext>
            </a:extLst>
          </p:cNvPr>
          <p:cNvSpPr txBox="1"/>
          <p:nvPr/>
        </p:nvSpPr>
        <p:spPr>
          <a:xfrm>
            <a:off x="5167513" y="3607551"/>
            <a:ext cx="322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>
                    <a:lumMod val="65000"/>
                  </a:schemeClr>
                </a:solidFill>
              </a:rPr>
              <a:t>SAMODZIELNI SPECJALIŚCI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="" xmlns:a16="http://schemas.microsoft.com/office/drawing/2014/main" id="{41CCB7D8-366B-41A0-A82C-43953AF6D586}"/>
              </a:ext>
            </a:extLst>
          </p:cNvPr>
          <p:cNvSpPr txBox="1"/>
          <p:nvPr/>
        </p:nvSpPr>
        <p:spPr>
          <a:xfrm>
            <a:off x="5167513" y="5129620"/>
            <a:ext cx="322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1"/>
                </a:solidFill>
              </a:rPr>
              <a:t>PRACOWNICY - WYKONAWCY</a:t>
            </a:r>
          </a:p>
        </p:txBody>
      </p:sp>
    </p:spTree>
    <p:extLst>
      <p:ext uri="{BB962C8B-B14F-4D97-AF65-F5344CB8AC3E}">
        <p14:creationId xmlns:p14="http://schemas.microsoft.com/office/powerpoint/2010/main" val="280300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48" y="5909310"/>
            <a:ext cx="7559675" cy="948690"/>
          </a:xfrm>
          <a:prstGeom prst="rect">
            <a:avLst/>
          </a:prstGeom>
        </p:spPr>
      </p:pic>
      <p:sp>
        <p:nvSpPr>
          <p:cNvPr id="4" name="Tytuł 3"/>
          <p:cNvSpPr txBox="1">
            <a:spLocks/>
          </p:cNvSpPr>
          <p:nvPr/>
        </p:nvSpPr>
        <p:spPr>
          <a:xfrm>
            <a:off x="705326" y="8466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b="1" dirty="0"/>
              <a:t>Kompetencje kluczowe a wyzwania współczesnego świata</a:t>
            </a:r>
          </a:p>
        </p:txBody>
      </p:sp>
      <p:sp>
        <p:nvSpPr>
          <p:cNvPr id="2" name="Owal 1"/>
          <p:cNvSpPr/>
          <p:nvPr/>
        </p:nvSpPr>
        <p:spPr>
          <a:xfrm>
            <a:off x="3866999" y="3028763"/>
            <a:ext cx="3263563" cy="1723292"/>
          </a:xfrm>
          <a:prstGeom prst="ellipse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WSPÓŁCZESNY</a:t>
            </a:r>
            <a:r>
              <a:rPr lang="pl-PL" dirty="0"/>
              <a:t> </a:t>
            </a:r>
            <a:r>
              <a:rPr lang="pl-PL" sz="2400" b="1" dirty="0"/>
              <a:t>ŚWIAT</a:t>
            </a:r>
          </a:p>
        </p:txBody>
      </p:sp>
      <p:sp>
        <p:nvSpPr>
          <p:cNvPr id="3" name="Strzałka w górę 2"/>
          <p:cNvSpPr/>
          <p:nvPr/>
        </p:nvSpPr>
        <p:spPr>
          <a:xfrm rot="21148534">
            <a:off x="4659747" y="2430420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górę 8"/>
          <p:cNvSpPr/>
          <p:nvPr/>
        </p:nvSpPr>
        <p:spPr>
          <a:xfrm rot="716762">
            <a:off x="5814778" y="2446109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górę 9"/>
          <p:cNvSpPr/>
          <p:nvPr/>
        </p:nvSpPr>
        <p:spPr>
          <a:xfrm rot="2462319">
            <a:off x="6861529" y="2832411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górę 10"/>
          <p:cNvSpPr/>
          <p:nvPr/>
        </p:nvSpPr>
        <p:spPr>
          <a:xfrm rot="5400000">
            <a:off x="7428067" y="3680676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górę 11"/>
          <p:cNvSpPr/>
          <p:nvPr/>
        </p:nvSpPr>
        <p:spPr>
          <a:xfrm rot="11300739">
            <a:off x="4956039" y="5027030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górę 12"/>
          <p:cNvSpPr/>
          <p:nvPr/>
        </p:nvSpPr>
        <p:spPr>
          <a:xfrm rot="7972164">
            <a:off x="6919653" y="4627240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górę 13"/>
          <p:cNvSpPr/>
          <p:nvPr/>
        </p:nvSpPr>
        <p:spPr>
          <a:xfrm rot="9734555">
            <a:off x="6015547" y="4944767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górę 14"/>
          <p:cNvSpPr/>
          <p:nvPr/>
        </p:nvSpPr>
        <p:spPr>
          <a:xfrm rot="12918336">
            <a:off x="3872306" y="4703617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górę 15"/>
          <p:cNvSpPr/>
          <p:nvPr/>
        </p:nvSpPr>
        <p:spPr>
          <a:xfrm rot="16200000">
            <a:off x="3084863" y="3730415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górę 16"/>
          <p:cNvSpPr/>
          <p:nvPr/>
        </p:nvSpPr>
        <p:spPr>
          <a:xfrm rot="18926388">
            <a:off x="3600965" y="2815266"/>
            <a:ext cx="484632" cy="419466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chemat blokowy: proces 19"/>
          <p:cNvSpPr/>
          <p:nvPr/>
        </p:nvSpPr>
        <p:spPr>
          <a:xfrm>
            <a:off x="8210203" y="3591651"/>
            <a:ext cx="1496505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Atomizacja społeczna</a:t>
            </a:r>
          </a:p>
        </p:txBody>
      </p:sp>
      <p:sp>
        <p:nvSpPr>
          <p:cNvPr id="24" name="Schemat blokowy: proces 23"/>
          <p:cNvSpPr/>
          <p:nvPr/>
        </p:nvSpPr>
        <p:spPr>
          <a:xfrm>
            <a:off x="3938955" y="5678560"/>
            <a:ext cx="1770982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Przyszłość niejasna</a:t>
            </a:r>
          </a:p>
        </p:txBody>
      </p:sp>
      <p:sp>
        <p:nvSpPr>
          <p:cNvPr id="25" name="Schemat blokowy: proces 24"/>
          <p:cNvSpPr/>
          <p:nvPr/>
        </p:nvSpPr>
        <p:spPr>
          <a:xfrm>
            <a:off x="5742868" y="5703895"/>
            <a:ext cx="1710756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Decentralizacja</a:t>
            </a:r>
          </a:p>
        </p:txBody>
      </p:sp>
      <p:sp>
        <p:nvSpPr>
          <p:cNvPr id="26" name="Schemat blokowy: proces 25"/>
          <p:cNvSpPr/>
          <p:nvPr/>
        </p:nvSpPr>
        <p:spPr>
          <a:xfrm>
            <a:off x="7670383" y="4875579"/>
            <a:ext cx="1859907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Wielokulturowość</a:t>
            </a:r>
          </a:p>
        </p:txBody>
      </p:sp>
      <p:sp>
        <p:nvSpPr>
          <p:cNvPr id="27" name="Schemat blokowy: proces 26"/>
          <p:cNvSpPr/>
          <p:nvPr/>
        </p:nvSpPr>
        <p:spPr>
          <a:xfrm>
            <a:off x="3659084" y="1511264"/>
            <a:ext cx="1796349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Szybkie</a:t>
            </a:r>
          </a:p>
          <a:p>
            <a:pPr algn="ctr"/>
            <a:r>
              <a:rPr lang="pl-PL" dirty="0">
                <a:solidFill>
                  <a:schemeClr val="tx1"/>
                </a:solidFill>
              </a:rPr>
              <a:t>zmiany</a:t>
            </a:r>
          </a:p>
        </p:txBody>
      </p:sp>
      <p:sp>
        <p:nvSpPr>
          <p:cNvPr id="28" name="Schemat blokowy: proces 27"/>
          <p:cNvSpPr/>
          <p:nvPr/>
        </p:nvSpPr>
        <p:spPr>
          <a:xfrm>
            <a:off x="5742868" y="1505893"/>
            <a:ext cx="1737671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Indywidualizacja</a:t>
            </a:r>
          </a:p>
        </p:txBody>
      </p:sp>
      <p:sp>
        <p:nvSpPr>
          <p:cNvPr id="29" name="Schemat blokowy: proces 28"/>
          <p:cNvSpPr/>
          <p:nvPr/>
        </p:nvSpPr>
        <p:spPr>
          <a:xfrm>
            <a:off x="7727240" y="2177697"/>
            <a:ext cx="2069083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Dostępność danych</a:t>
            </a:r>
          </a:p>
        </p:txBody>
      </p:sp>
      <p:sp>
        <p:nvSpPr>
          <p:cNvPr id="30" name="Schemat blokowy: proces 29"/>
          <p:cNvSpPr/>
          <p:nvPr/>
        </p:nvSpPr>
        <p:spPr>
          <a:xfrm>
            <a:off x="1269989" y="2200591"/>
            <a:ext cx="2321169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Rozwój nauki i techniki</a:t>
            </a:r>
          </a:p>
        </p:txBody>
      </p:sp>
      <p:sp>
        <p:nvSpPr>
          <p:cNvPr id="31" name="Schemat blokowy: proces 30"/>
          <p:cNvSpPr/>
          <p:nvPr/>
        </p:nvSpPr>
        <p:spPr>
          <a:xfrm>
            <a:off x="1527228" y="3656660"/>
            <a:ext cx="1418840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Kryzys autorytetów</a:t>
            </a:r>
          </a:p>
        </p:txBody>
      </p:sp>
      <p:sp>
        <p:nvSpPr>
          <p:cNvPr id="32" name="Schemat blokowy: proces 31"/>
          <p:cNvSpPr/>
          <p:nvPr/>
        </p:nvSpPr>
        <p:spPr>
          <a:xfrm>
            <a:off x="2430574" y="5047275"/>
            <a:ext cx="1270163" cy="631285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</a:rPr>
              <a:t>Kryzys norm</a:t>
            </a:r>
          </a:p>
        </p:txBody>
      </p:sp>
    </p:spTree>
    <p:extLst>
      <p:ext uri="{BB962C8B-B14F-4D97-AF65-F5344CB8AC3E}">
        <p14:creationId xmlns:p14="http://schemas.microsoft.com/office/powerpoint/2010/main" val="3249390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48" y="5909310"/>
            <a:ext cx="7559675" cy="948690"/>
          </a:xfrm>
          <a:prstGeom prst="rect">
            <a:avLst/>
          </a:prstGeom>
        </p:spPr>
      </p:pic>
      <p:sp>
        <p:nvSpPr>
          <p:cNvPr id="4" name="Tytuł 3"/>
          <p:cNvSpPr txBox="1">
            <a:spLocks/>
          </p:cNvSpPr>
          <p:nvPr/>
        </p:nvSpPr>
        <p:spPr>
          <a:xfrm>
            <a:off x="758686" y="72699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/>
              <a:t>Gospodarka przemysłowa</a:t>
            </a:r>
            <a:endParaRPr lang="pl-PL" b="1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="" xmlns:a16="http://schemas.microsoft.com/office/drawing/2014/main" id="{26471803-1955-429B-A1C8-A486D08381F3}"/>
              </a:ext>
            </a:extLst>
          </p:cNvPr>
          <p:cNvSpPr/>
          <p:nvPr/>
        </p:nvSpPr>
        <p:spPr>
          <a:xfrm>
            <a:off x="1671223" y="1514884"/>
            <a:ext cx="2849217" cy="141798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Stałe zatrudnienie w jednym miejscu przez całe życie</a:t>
            </a:r>
          </a:p>
        </p:txBody>
      </p:sp>
      <p:sp>
        <p:nvSpPr>
          <p:cNvPr id="6" name="Prostokąt: zaokrąglone rogi 6">
            <a:extLst>
              <a:ext uri="{FF2B5EF4-FFF2-40B4-BE49-F238E27FC236}">
                <a16:creationId xmlns="" xmlns:a16="http://schemas.microsoft.com/office/drawing/2014/main" id="{DED7EF80-E8AE-4D3F-8FB2-27B1FD2A21FC}"/>
              </a:ext>
            </a:extLst>
          </p:cNvPr>
          <p:cNvSpPr/>
          <p:nvPr/>
        </p:nvSpPr>
        <p:spPr>
          <a:xfrm>
            <a:off x="1671222" y="3086186"/>
            <a:ext cx="2849217" cy="1417983"/>
          </a:xfrm>
          <a:prstGeom prst="round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Głęboka specjalizacja zawodowa, kwalifikacje na całe życie </a:t>
            </a:r>
            <a:endParaRPr lang="pl-PL" dirty="0"/>
          </a:p>
        </p:txBody>
      </p:sp>
      <p:sp>
        <p:nvSpPr>
          <p:cNvPr id="7" name="Prostokąt: zaokrąglone rogi 7">
            <a:extLst>
              <a:ext uri="{FF2B5EF4-FFF2-40B4-BE49-F238E27FC236}">
                <a16:creationId xmlns="" xmlns:a16="http://schemas.microsoft.com/office/drawing/2014/main" id="{1E149C2D-69B3-4066-AA36-9EEB1DE8987B}"/>
              </a:ext>
            </a:extLst>
          </p:cNvPr>
          <p:cNvSpPr/>
          <p:nvPr/>
        </p:nvSpPr>
        <p:spPr>
          <a:xfrm>
            <a:off x="1671222" y="4666519"/>
            <a:ext cx="2849217" cy="1417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Organizacja, oparta na spotkaniach twarzą w twarz, a kontakty </a:t>
            </a:r>
            <a:endParaRPr lang="pl-PL" dirty="0"/>
          </a:p>
        </p:txBody>
      </p:sp>
      <p:sp>
        <p:nvSpPr>
          <p:cNvPr id="9" name="Prostokąt: zaokrąglone rogi 9">
            <a:extLst>
              <a:ext uri="{FF2B5EF4-FFF2-40B4-BE49-F238E27FC236}">
                <a16:creationId xmlns="" xmlns:a16="http://schemas.microsoft.com/office/drawing/2014/main" id="{C3A8E37D-48FD-4ADC-9F20-E060A1B3A67A}"/>
              </a:ext>
            </a:extLst>
          </p:cNvPr>
          <p:cNvSpPr/>
          <p:nvPr/>
        </p:nvSpPr>
        <p:spPr>
          <a:xfrm>
            <a:off x="7116273" y="3086186"/>
            <a:ext cx="2849217" cy="1417983"/>
          </a:xfrm>
          <a:prstGeom prst="round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Zatrudnienie na pełny etat</a:t>
            </a:r>
          </a:p>
        </p:txBody>
      </p:sp>
      <p:sp>
        <p:nvSpPr>
          <p:cNvPr id="10" name="Prostokąt: zaokrąglone rogi 10">
            <a:extLst>
              <a:ext uri="{FF2B5EF4-FFF2-40B4-BE49-F238E27FC236}">
                <a16:creationId xmlns="" xmlns:a16="http://schemas.microsoft.com/office/drawing/2014/main" id="{31B6D73C-7CAF-4518-96C5-1F92AB18ADB9}"/>
              </a:ext>
            </a:extLst>
          </p:cNvPr>
          <p:cNvSpPr/>
          <p:nvPr/>
        </p:nvSpPr>
        <p:spPr>
          <a:xfrm>
            <a:off x="7116273" y="4669491"/>
            <a:ext cx="2849217" cy="1417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Zabezpieczenia socjalne, gwarantowane przez państwo</a:t>
            </a:r>
          </a:p>
        </p:txBody>
      </p:sp>
      <p:sp>
        <p:nvSpPr>
          <p:cNvPr id="11" name="Prostokąt: zaokrąglone rogi 15">
            <a:extLst>
              <a:ext uri="{FF2B5EF4-FFF2-40B4-BE49-F238E27FC236}">
                <a16:creationId xmlns="" xmlns:a16="http://schemas.microsoft.com/office/drawing/2014/main" id="{E09B3716-8B6B-464D-9D88-8A88EFC60BB8}"/>
              </a:ext>
            </a:extLst>
          </p:cNvPr>
          <p:cNvSpPr/>
          <p:nvPr/>
        </p:nvSpPr>
        <p:spPr>
          <a:xfrm>
            <a:off x="7116273" y="1505913"/>
            <a:ext cx="2849217" cy="141798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Standardowe godziny pracy</a:t>
            </a:r>
          </a:p>
        </p:txBody>
      </p:sp>
    </p:spTree>
    <p:extLst>
      <p:ext uri="{BB962C8B-B14F-4D97-AF65-F5344CB8AC3E}">
        <p14:creationId xmlns:p14="http://schemas.microsoft.com/office/powerpoint/2010/main" val="346546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948" y="5909310"/>
            <a:ext cx="7559675" cy="948690"/>
          </a:xfrm>
          <a:prstGeom prst="rect">
            <a:avLst/>
          </a:prstGeom>
        </p:spPr>
      </p:pic>
      <p:sp>
        <p:nvSpPr>
          <p:cNvPr id="4" name="Tytuł 3"/>
          <p:cNvSpPr txBox="1">
            <a:spLocks/>
          </p:cNvSpPr>
          <p:nvPr/>
        </p:nvSpPr>
        <p:spPr>
          <a:xfrm>
            <a:off x="758686" y="70061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/>
              <a:t>Gospodarka oparta na wiedzy</a:t>
            </a:r>
            <a:endParaRPr lang="pl-PL" b="1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="" xmlns:a16="http://schemas.microsoft.com/office/drawing/2014/main" id="{26471803-1955-429B-A1C8-A486D08381F3}"/>
              </a:ext>
            </a:extLst>
          </p:cNvPr>
          <p:cNvSpPr/>
          <p:nvPr/>
        </p:nvSpPr>
        <p:spPr>
          <a:xfrm>
            <a:off x="1671223" y="1500380"/>
            <a:ext cx="2849217" cy="141798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Elastyczne formy zatrudnienia, częste zmiany miejsca pracy, samozatrudnienie</a:t>
            </a:r>
          </a:p>
        </p:txBody>
      </p:sp>
      <p:sp>
        <p:nvSpPr>
          <p:cNvPr id="6" name="Prostokąt: zaokrąglone rogi 6">
            <a:extLst>
              <a:ext uri="{FF2B5EF4-FFF2-40B4-BE49-F238E27FC236}">
                <a16:creationId xmlns="" xmlns:a16="http://schemas.microsoft.com/office/drawing/2014/main" id="{DED7EF80-E8AE-4D3F-8FB2-27B1FD2A21FC}"/>
              </a:ext>
            </a:extLst>
          </p:cNvPr>
          <p:cNvSpPr/>
          <p:nvPr/>
        </p:nvSpPr>
        <p:spPr>
          <a:xfrm>
            <a:off x="1671223" y="3120578"/>
            <a:ext cx="2849217" cy="1417983"/>
          </a:xfrm>
          <a:prstGeom prst="round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Kompetencje kluczowe, ciągłe doskonalenie zawodowe, edukacja przez całe życie </a:t>
            </a:r>
            <a:endParaRPr lang="pl-PL" dirty="0"/>
          </a:p>
        </p:txBody>
      </p:sp>
      <p:sp>
        <p:nvSpPr>
          <p:cNvPr id="7" name="Prostokąt: zaokrąglone rogi 7">
            <a:extLst>
              <a:ext uri="{FF2B5EF4-FFF2-40B4-BE49-F238E27FC236}">
                <a16:creationId xmlns="" xmlns:a16="http://schemas.microsoft.com/office/drawing/2014/main" id="{1E149C2D-69B3-4066-AA36-9EEB1DE8987B}"/>
              </a:ext>
            </a:extLst>
          </p:cNvPr>
          <p:cNvSpPr/>
          <p:nvPr/>
        </p:nvSpPr>
        <p:spPr>
          <a:xfrm>
            <a:off x="1671223" y="4696047"/>
            <a:ext cx="2849217" cy="1417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Elastyczne systemy komunikacji</a:t>
            </a:r>
            <a:endParaRPr lang="pl-PL" dirty="0"/>
          </a:p>
        </p:txBody>
      </p:sp>
      <p:sp>
        <p:nvSpPr>
          <p:cNvPr id="9" name="Prostokąt: zaokrąglone rogi 9">
            <a:extLst>
              <a:ext uri="{FF2B5EF4-FFF2-40B4-BE49-F238E27FC236}">
                <a16:creationId xmlns="" xmlns:a16="http://schemas.microsoft.com/office/drawing/2014/main" id="{C3A8E37D-48FD-4ADC-9F20-E060A1B3A67A}"/>
              </a:ext>
            </a:extLst>
          </p:cNvPr>
          <p:cNvSpPr/>
          <p:nvPr/>
        </p:nvSpPr>
        <p:spPr>
          <a:xfrm>
            <a:off x="6916595" y="3094871"/>
            <a:ext cx="2849217" cy="1417983"/>
          </a:xfrm>
          <a:prstGeom prst="round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Mobilność i przestrzenna dyslokacja </a:t>
            </a:r>
          </a:p>
        </p:txBody>
      </p:sp>
      <p:sp>
        <p:nvSpPr>
          <p:cNvPr id="10" name="Prostokąt: zaokrąglone rogi 10">
            <a:extLst>
              <a:ext uri="{FF2B5EF4-FFF2-40B4-BE49-F238E27FC236}">
                <a16:creationId xmlns="" xmlns:a16="http://schemas.microsoft.com/office/drawing/2014/main" id="{31B6D73C-7CAF-4518-96C5-1F92AB18ADB9}"/>
              </a:ext>
            </a:extLst>
          </p:cNvPr>
          <p:cNvSpPr/>
          <p:nvPr/>
        </p:nvSpPr>
        <p:spPr>
          <a:xfrm>
            <a:off x="6916594" y="4697769"/>
            <a:ext cx="2849217" cy="1417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Indywidualna odpowiedzialność za zabezpieczenie socjalne </a:t>
            </a:r>
          </a:p>
        </p:txBody>
      </p:sp>
      <p:sp>
        <p:nvSpPr>
          <p:cNvPr id="11" name="Prostokąt: zaokrąglone rogi 15">
            <a:extLst>
              <a:ext uri="{FF2B5EF4-FFF2-40B4-BE49-F238E27FC236}">
                <a16:creationId xmlns="" xmlns:a16="http://schemas.microsoft.com/office/drawing/2014/main" id="{E09B3716-8B6B-464D-9D88-8A88EFC60BB8}"/>
              </a:ext>
            </a:extLst>
          </p:cNvPr>
          <p:cNvSpPr/>
          <p:nvPr/>
        </p:nvSpPr>
        <p:spPr>
          <a:xfrm>
            <a:off x="6916596" y="1500380"/>
            <a:ext cx="2849217" cy="141798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Elastyczny, zróżnicowany czas pracy </a:t>
            </a:r>
          </a:p>
        </p:txBody>
      </p:sp>
    </p:spTree>
    <p:extLst>
      <p:ext uri="{BB962C8B-B14F-4D97-AF65-F5344CB8AC3E}">
        <p14:creationId xmlns:p14="http://schemas.microsoft.com/office/powerpoint/2010/main" val="1734021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064" y="5774693"/>
            <a:ext cx="7559675" cy="948690"/>
          </a:xfrm>
          <a:prstGeom prst="rect">
            <a:avLst/>
          </a:prstGeom>
        </p:spPr>
      </p:pic>
      <p:sp>
        <p:nvSpPr>
          <p:cNvPr id="4" name="Tytuł 2"/>
          <p:cNvSpPr txBox="1">
            <a:spLocks/>
          </p:cNvSpPr>
          <p:nvPr/>
        </p:nvSpPr>
        <p:spPr>
          <a:xfrm>
            <a:off x="794238" y="1117495"/>
            <a:ext cx="10515600" cy="728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/>
              <a:t>Kompetencji kluczowych nie można kształtować w szkole: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63388" y="2135327"/>
            <a:ext cx="112955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zuniformizowanej (uczącej każdego tego samego, w tym samym czasie, za pomocą tych samych metod)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podporządkowanej dyktatowi testów, mierników, rankingów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zbudowanej na modelu hierarchicznym, autorytarnym, </a:t>
            </a:r>
            <a:r>
              <a:rPr lang="pl-PL" sz="2000" dirty="0" smtClean="0"/>
              <a:t>dyrektywnym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/>
              <a:t>postrzegającej </a:t>
            </a:r>
            <a:r>
              <a:rPr lang="pl-PL" sz="2000" dirty="0"/>
              <a:t>ucznia jako wykonawcę poleceń.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gdzie do realnych i autentycznych interakcji (kształtujących relacje) dochodzi jedynie na przerwie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w której uczniowie nie mają możliwości wpływania na własną ścieżkę rozwojową i decydowania o funkcjonowaniu wspólnoty szkolnej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opartej na rywalizacji zamiast na współpracy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opartej na nagrodach i karach (oceny) zamiast na wewnętrznej motywacji (chęć rozwoju, doskonalenia się, pielęgnowania pasji)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/>
              <a:t>opartej na jednokierunkowej transmisji </a:t>
            </a:r>
          </a:p>
        </p:txBody>
      </p:sp>
    </p:spTree>
    <p:extLst>
      <p:ext uri="{BB962C8B-B14F-4D97-AF65-F5344CB8AC3E}">
        <p14:creationId xmlns:p14="http://schemas.microsoft.com/office/powerpoint/2010/main" val="2467873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064" y="5868401"/>
            <a:ext cx="7559675" cy="94869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736433" y="1744195"/>
            <a:ext cx="1030044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2060"/>
                </a:solidFill>
              </a:rPr>
              <a:t>Szkoła jako przestrzeń: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odkrywania siebie, rozpoznawania potencjału, mocnych stron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swobodnej eksploracji świata, przeżywania, doświadczania,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samodzielnego badania, poszukiwania informacji i intepretowania ich (pod opieką kompetentnych dorosłych),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przejmowania odpowiedzialności za własną naukę, organizowania i oceniania własnej pracy.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podejmowania decyzji o własnym rozwoju, dokonywania wyborów,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współrządzenia,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budowania autentycznych relacji, komunikowania się,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efektywnej pracy w zespole, wysłuchania innych i brania pod uwagę ich punktu widzenia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eksperymentowania, ryzykowania, wychodzenia poza schemat,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2000" dirty="0"/>
              <a:t>rozwiązywania problemów, tworzenia realnych projektów i wdrażania ich w życie </a:t>
            </a:r>
          </a:p>
        </p:txBody>
      </p:sp>
      <p:sp>
        <p:nvSpPr>
          <p:cNvPr id="5" name="Tytuł 2"/>
          <p:cNvSpPr txBox="1">
            <a:spLocks/>
          </p:cNvSpPr>
          <p:nvPr/>
        </p:nvSpPr>
        <p:spPr>
          <a:xfrm>
            <a:off x="736433" y="936626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/>
              <a:t>Jakiej szkoły potrzebujemy?</a:t>
            </a:r>
            <a:br>
              <a:rPr lang="pl-PL" b="1" dirty="0"/>
            </a:b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955913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49" y="5845030"/>
            <a:ext cx="7559675" cy="94869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B8A00FB6-3F8D-4A3F-B787-2F6BE55C5145}"/>
              </a:ext>
            </a:extLst>
          </p:cNvPr>
          <p:cNvSpPr txBox="1"/>
          <p:nvPr/>
        </p:nvSpPr>
        <p:spPr>
          <a:xfrm>
            <a:off x="758686" y="2428710"/>
            <a:ext cx="1051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w zakresie </a:t>
            </a:r>
            <a:r>
              <a:rPr lang="pl-PL" sz="2400" b="1" dirty="0">
                <a:solidFill>
                  <a:srgbClr val="002060"/>
                </a:solidFill>
              </a:rPr>
              <a:t>rozumienia i tworzenia informacji</a:t>
            </a:r>
            <a:r>
              <a:rPr lang="pl-PL" sz="24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w zakresie </a:t>
            </a:r>
            <a:r>
              <a:rPr lang="pl-PL" sz="2400" b="1" dirty="0">
                <a:solidFill>
                  <a:srgbClr val="002060"/>
                </a:solidFill>
              </a:rPr>
              <a:t>wielojęzyczności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</a:t>
            </a:r>
            <a:r>
              <a:rPr lang="pl-PL" sz="2400" b="1" dirty="0">
                <a:solidFill>
                  <a:srgbClr val="002060"/>
                </a:solidFill>
              </a:rPr>
              <a:t>matematyczne</a:t>
            </a:r>
            <a:r>
              <a:rPr lang="pl-PL" sz="2400" b="1" dirty="0"/>
              <a:t> </a:t>
            </a:r>
            <a:r>
              <a:rPr lang="pl-PL" sz="2400" dirty="0"/>
              <a:t>oraz kompetencje w zakresie </a:t>
            </a:r>
            <a:r>
              <a:rPr lang="pl-PL" sz="2400" b="1" dirty="0">
                <a:solidFill>
                  <a:srgbClr val="002060"/>
                </a:solidFill>
              </a:rPr>
              <a:t>nauk przyrodniczych</a:t>
            </a:r>
            <a:r>
              <a:rPr lang="pl-PL" sz="2400" dirty="0">
                <a:solidFill>
                  <a:srgbClr val="002060"/>
                </a:solidFill>
              </a:rPr>
              <a:t>, </a:t>
            </a:r>
            <a:r>
              <a:rPr lang="pl-PL" sz="2400" b="1" dirty="0">
                <a:solidFill>
                  <a:srgbClr val="002060"/>
                </a:solidFill>
              </a:rPr>
              <a:t>technologii i inżynierii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</a:t>
            </a:r>
            <a:r>
              <a:rPr lang="pl-PL" sz="2400" b="1" dirty="0">
                <a:solidFill>
                  <a:srgbClr val="002060"/>
                </a:solidFill>
              </a:rPr>
              <a:t>cyfrowe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</a:t>
            </a:r>
            <a:r>
              <a:rPr lang="pl-PL" sz="2400" b="1" dirty="0">
                <a:solidFill>
                  <a:srgbClr val="002060"/>
                </a:solidFill>
              </a:rPr>
              <a:t>osobiste, społeczne i w zakresie umiejętności uczenia się</a:t>
            </a:r>
            <a:endParaRPr lang="pl-PL" sz="24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</a:t>
            </a:r>
            <a:r>
              <a:rPr lang="pl-PL" sz="2400" b="1" dirty="0">
                <a:solidFill>
                  <a:srgbClr val="002060"/>
                </a:solidFill>
              </a:rPr>
              <a:t>obywatelskie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w zakresie </a:t>
            </a:r>
            <a:r>
              <a:rPr lang="pl-PL" sz="2400" b="1" dirty="0">
                <a:solidFill>
                  <a:srgbClr val="002060"/>
                </a:solidFill>
              </a:rPr>
              <a:t>przedsiębiorczości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400" dirty="0"/>
              <a:t>Kompetencje w zakresie </a:t>
            </a:r>
            <a:r>
              <a:rPr lang="pl-PL" sz="2400" b="1" dirty="0">
                <a:solidFill>
                  <a:srgbClr val="002060"/>
                </a:solidFill>
              </a:rPr>
              <a:t>świadomości i ekspresji kulturalnej </a:t>
            </a:r>
          </a:p>
        </p:txBody>
      </p:sp>
      <p:sp>
        <p:nvSpPr>
          <p:cNvPr id="5" name="Tytuł 2">
            <a:extLst>
              <a:ext uri="{FF2B5EF4-FFF2-40B4-BE49-F238E27FC236}">
                <a16:creationId xmlns="" xmlns:a16="http://schemas.microsoft.com/office/drawing/2014/main" id="{0BBA729D-4D50-4321-B572-54A9E271B8BF}"/>
              </a:ext>
            </a:extLst>
          </p:cNvPr>
          <p:cNvSpPr txBox="1">
            <a:spLocks/>
          </p:cNvSpPr>
          <p:nvPr/>
        </p:nvSpPr>
        <p:spPr>
          <a:xfrm>
            <a:off x="758686" y="95645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/>
              <a:t>8 kompetencji kluczowych</a:t>
            </a:r>
            <a:br>
              <a:rPr lang="pl-PL" b="1"/>
            </a:br>
            <a:r>
              <a:rPr lang="pl-PL" sz="2400" b="1"/>
              <a:t>ZALECENIE RADY z dnia 22 maja 2018 r. 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3241792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649" y="5845030"/>
            <a:ext cx="7559675" cy="9486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0112" y="1147314"/>
            <a:ext cx="1095554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l-P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Podstawowe kierunki realizacji polityki oświatowej państwa w roku szkolnym </a:t>
            </a:r>
            <a:r>
              <a:rPr lang="pl-PL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2019/2020</a:t>
            </a:r>
          </a:p>
          <a:p>
            <a:pPr fontAlgn="base"/>
            <a:endParaRPr lang="pl-PL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Profilaktyka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uzależnień w szkołach i placówkach oświatowych.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Wychowanie do wartości przez kształtowanie </a:t>
            </a:r>
            <a:r>
              <a:rPr lang="pl-PL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postaw obywatelskich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i patriotycznych.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Wdrażanie nowej podstawy programowej kształcenia ogólnego w szkołach podstawowych i ponadpodstawowych.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Rozwijanie kompetencji matematycznych uczniów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Rozwijanie kreatywności, przedsiębiorczości i kompetencji cyfrowych uczniów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 tym </a:t>
            </a: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bezpieczne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i celowe wykorzystywanie technologii informacyjno-komunikacyjnych w realizacji podstawy programowej kształcenia ogólnego.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Tworzenie oferty programowej w kształceniu zawodowym. Wdrażanie nowych podstaw programowych kształcenia w zawodach szkolnictwa branżowego.</a:t>
            </a:r>
          </a:p>
        </p:txBody>
      </p:sp>
    </p:spTree>
    <p:extLst>
      <p:ext uri="{BB962C8B-B14F-4D97-AF65-F5344CB8AC3E}">
        <p14:creationId xmlns:p14="http://schemas.microsoft.com/office/powerpoint/2010/main" val="2284884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2642" y="1207697"/>
            <a:ext cx="850564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Szkoła fińska – odkrycia uczestnika wizyty studyjnej </a:t>
            </a:r>
          </a:p>
          <a:p>
            <a:endParaRPr lang="pl-PL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Dzieci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będąc nawet na początku szkoły podstawowej, same wracają ze szkoły. Pytanie, czy rodzice się nie martwią, spotykało się ze zdziwieniem i niezrozumieniem - jak to się martwią? Przecież dzieci muszą być samodzielne.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Dyrektor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cieszy się, jak dzieci biegają na przerwach po korytarzu.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Jak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 mało nie spadłem ze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schodów,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zapytałem, czy dzieci nie spadają - dyrektor wzruszył ramionami i powiedział, że jak raz spadną, to później uważają… (już widzę kontrolę polskiego sanepidu w fińskiej szkole).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Dzieci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chodzą po szkole w skarpetkach, mogą na bosaka lub w kapciach.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przerwie w szkole podstawowej jest cicho. Dobra akustyka to jedno (mają na jej punkcie odjazd), drugie, to że dzieci cały czas są aktywne na zajęciach i nie muszą odreagowywać 45 minut siedzenia w ławce w ciszy. Nawet krzesła sprzyjają wierceniu się na lekcjach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W każdej szkole są zajęcia z - uwaga - prasowania, przyszywania guzików, podstaw stolarki itp. Jak oglądałem kolejną salę z żelazkami, musiałem mieć niezłą minę. Nikt nie boi się, że dzieci się poparzą - przecież poparzą się tylko raz, a później będą pamiętać. Maszyny do szycia to standardowe wyposażenie.</a:t>
            </a:r>
          </a:p>
        </p:txBody>
      </p:sp>
    </p:spTree>
    <p:extLst>
      <p:ext uri="{BB962C8B-B14F-4D97-AF65-F5344CB8AC3E}">
        <p14:creationId xmlns:p14="http://schemas.microsoft.com/office/powerpoint/2010/main" val="2995173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2" y="219214"/>
            <a:ext cx="55816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2257" y="1371600"/>
            <a:ext cx="1080027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Dzieci w ciągu dnia muszą wychodzić na dwór bez względu na pogodę!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Pytanie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o program wzbudziło znów niezrozumienie. Jaki program? Po co? Są ogólne wytyczne tworzone raz na 5-10 lat, a nauczyciel ma zupełną autonomię w ich realizacji.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Gdy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padło pytanie o odpowiednik kuratorium, jakiś organ kontrolujący szkoły - mina dyrektora była bezcenna. Odpowiedź: "Ale co i po co kontrolować? Przecież nauczyciel ma wolność w realizacji wytycznych".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Nie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ma w szkołach planów wynikowych, rozkładów materiału, przedmiotowych systemów oceniania i całej masy dokumentów.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Zebrania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z rodzicami są dwa razy w roku.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godzinie 13.00 w szkole ciężko spotkać dzieci (tylko na zajęciach sportowych, plastycznych, muzycznych - ale naprawdę nieliczni). Przecież dzieci muszą mieć czas na inne rzeczy niż tylko nauka.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Szkoły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służą mieszkańcom. Można przyjść po południu, skorzystać ze stolarni, biblioteki itp.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pl-P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Zaangażowanie 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lokalnych firm we wsparcie edukacji jest normą i powodem do dumy.</a:t>
            </a:r>
          </a:p>
        </p:txBody>
      </p:sp>
    </p:spTree>
    <p:extLst>
      <p:ext uri="{BB962C8B-B14F-4D97-AF65-F5344CB8AC3E}">
        <p14:creationId xmlns:p14="http://schemas.microsoft.com/office/powerpoint/2010/main" val="1721550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1524000" y="214314"/>
            <a:ext cx="91440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4400" b="1" dirty="0">
                <a:solidFill>
                  <a:srgbClr val="000099"/>
                </a:solidFill>
              </a:rPr>
              <a:t>Rozpoznanie sytuacji</a:t>
            </a:r>
            <a:r>
              <a:rPr lang="pl-PL" altLang="pl-PL" sz="4400" dirty="0">
                <a:solidFill>
                  <a:srgbClr val="000099"/>
                </a:solidFill>
              </a:rPr>
              <a:t/>
            </a:r>
            <a:br>
              <a:rPr lang="pl-PL" altLang="pl-PL" sz="4400" dirty="0">
                <a:solidFill>
                  <a:srgbClr val="000099"/>
                </a:solidFill>
              </a:rPr>
            </a:br>
            <a:r>
              <a:rPr lang="pl-PL" altLang="pl-PL" sz="4400" dirty="0" smtClean="0">
                <a:solidFill>
                  <a:srgbClr val="000099"/>
                </a:solidFill>
              </a:rPr>
              <a:t>analiza </a:t>
            </a:r>
            <a:r>
              <a:rPr lang="pl-PL" altLang="pl-PL" sz="4400" dirty="0">
                <a:solidFill>
                  <a:srgbClr val="000099"/>
                </a:solidFill>
              </a:rPr>
              <a:t>SWOT</a:t>
            </a:r>
            <a:r>
              <a:rPr lang="pl-PL" altLang="pl-PL" sz="4400" dirty="0">
                <a:solidFill>
                  <a:schemeClr val="tx2"/>
                </a:solidFill>
              </a:rPr>
              <a:t> </a:t>
            </a:r>
            <a:endParaRPr lang="en-US" altLang="pl-PL" sz="4400" dirty="0">
              <a:solidFill>
                <a:schemeClr val="tx2"/>
              </a:solidFill>
            </a:endParaRPr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>
            <a:off x="1992313" y="2420939"/>
            <a:ext cx="3894656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chemeClr val="hlink"/>
                </a:solidFill>
              </a:rPr>
              <a:t>S</a:t>
            </a:r>
            <a:r>
              <a:rPr lang="pl-PL" altLang="pl-PL" sz="1800"/>
              <a:t> – mocne strony </a:t>
            </a:r>
            <a:r>
              <a:rPr lang="pl-PL" altLang="pl-PL" sz="1800" i="1"/>
              <a:t>(STRENGTS)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chemeClr val="hlink"/>
                </a:solidFill>
              </a:rPr>
              <a:t>W</a:t>
            </a:r>
            <a:r>
              <a:rPr lang="pl-PL" altLang="pl-PL" sz="1800"/>
              <a:t> – słabe strony </a:t>
            </a:r>
            <a:r>
              <a:rPr lang="pl-PL" altLang="pl-PL" sz="1800" i="1"/>
              <a:t>(WEAKNESSES)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chemeClr val="hlink"/>
                </a:solidFill>
              </a:rPr>
              <a:t>O</a:t>
            </a:r>
            <a:r>
              <a:rPr lang="pl-PL" altLang="pl-PL" sz="1800"/>
              <a:t> – możliwości </a:t>
            </a:r>
            <a:r>
              <a:rPr lang="pl-PL" altLang="pl-PL" sz="1800" i="1"/>
              <a:t>(OPPORTUNITIES)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pl-PL" altLang="pl-PL" sz="2400">
                <a:solidFill>
                  <a:schemeClr val="hlink"/>
                </a:solidFill>
              </a:rPr>
              <a:t>T</a:t>
            </a:r>
            <a:r>
              <a:rPr lang="pl-PL" altLang="pl-PL" sz="1800"/>
              <a:t> –  zagrożenia </a:t>
            </a:r>
            <a:r>
              <a:rPr lang="pl-PL" altLang="pl-PL" sz="1800" i="1"/>
              <a:t>(THREATS)</a:t>
            </a:r>
          </a:p>
        </p:txBody>
      </p:sp>
      <p:graphicFrame>
        <p:nvGraphicFramePr>
          <p:cNvPr id="39962" name="Group 26">
            <a:extLst>
              <a:ext uri="{FF2B5EF4-FFF2-40B4-BE49-F238E27FC236}">
                <a16:creationId xmlns="" xmlns:a16="http://schemas.microsoft.com/office/drawing/2014/main" id="{2CCC3811-66A0-4D49-9289-CEB39DEE89C8}"/>
              </a:ext>
            </a:extLst>
          </p:cNvPr>
          <p:cNvGraphicFramePr>
            <a:graphicFrameLocks noGrp="1"/>
          </p:cNvGraphicFramePr>
          <p:nvPr/>
        </p:nvGraphicFramePr>
        <p:xfrm>
          <a:off x="6600825" y="1989138"/>
          <a:ext cx="3225800" cy="4259262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="" xmlns:a16="http://schemas.microsoft.com/office/drawing/2014/main" val="2896266775"/>
                    </a:ext>
                  </a:extLst>
                </a:gridCol>
                <a:gridCol w="1612900">
                  <a:extLst>
                    <a:ext uri="{9D8B030D-6E8A-4147-A177-3AD203B41FA5}">
                      <a16:colId xmlns="" xmlns:a16="http://schemas.microsoft.com/office/drawing/2014/main" val="894193755"/>
                    </a:ext>
                  </a:extLst>
                </a:gridCol>
              </a:tblGrid>
              <a:tr h="2087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210112511"/>
                  </a:ext>
                </a:extLst>
              </a:tr>
              <a:tr h="21716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3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3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3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3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25566243"/>
                  </a:ext>
                </a:extLst>
              </a:tr>
            </a:tbl>
          </a:graphicData>
        </a:graphic>
      </p:graphicFrame>
      <p:sp>
        <p:nvSpPr>
          <p:cNvPr id="126995" name="Text Box 19">
            <a:extLst>
              <a:ext uri="{FF2B5EF4-FFF2-40B4-BE49-F238E27FC236}">
                <a16:creationId xmlns="" xmlns:a16="http://schemas.microsoft.com/office/drawing/2014/main" id="{FEC885A5-C5D5-4C88-A73D-89B6402B8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2565401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1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Sytuacja i czynniki wewnętrzne</a:t>
            </a:r>
          </a:p>
        </p:txBody>
      </p:sp>
      <p:sp>
        <p:nvSpPr>
          <p:cNvPr id="44049" name="AutoShape 20"/>
          <p:cNvSpPr>
            <a:spLocks noChangeArrowheads="1"/>
          </p:cNvSpPr>
          <p:nvPr/>
        </p:nvSpPr>
        <p:spPr bwMode="auto">
          <a:xfrm>
            <a:off x="7608888" y="3284539"/>
            <a:ext cx="1223962" cy="269875"/>
          </a:xfrm>
          <a:prstGeom prst="leftRightArrow">
            <a:avLst>
              <a:gd name="adj1" fmla="val 50000"/>
              <a:gd name="adj2" fmla="val 90706"/>
            </a:avLst>
          </a:prstGeom>
          <a:solidFill>
            <a:srgbClr val="FFCF0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1800"/>
          </a:p>
        </p:txBody>
      </p:sp>
      <p:sp>
        <p:nvSpPr>
          <p:cNvPr id="126997" name="Text Box 21">
            <a:extLst>
              <a:ext uri="{FF2B5EF4-FFF2-40B4-BE49-F238E27FC236}">
                <a16:creationId xmlns="" xmlns:a16="http://schemas.microsoft.com/office/drawing/2014/main" id="{DA1BC6BD-7EA9-4BCF-A9D8-35840FCD8E6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891208" y="3952976"/>
            <a:ext cx="11945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1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 e g a t y w y</a:t>
            </a:r>
          </a:p>
        </p:txBody>
      </p:sp>
      <p:sp>
        <p:nvSpPr>
          <p:cNvPr id="44051" name="AutoShape 22"/>
          <p:cNvSpPr>
            <a:spLocks noChangeArrowheads="1"/>
          </p:cNvSpPr>
          <p:nvPr/>
        </p:nvSpPr>
        <p:spPr bwMode="auto">
          <a:xfrm rot="5400000">
            <a:off x="8211345" y="3977482"/>
            <a:ext cx="1223962" cy="269875"/>
          </a:xfrm>
          <a:prstGeom prst="leftRightArrow">
            <a:avLst>
              <a:gd name="adj1" fmla="val 50000"/>
              <a:gd name="adj2" fmla="val 90706"/>
            </a:avLst>
          </a:prstGeom>
          <a:solidFill>
            <a:srgbClr val="FFCF0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1800"/>
          </a:p>
        </p:txBody>
      </p:sp>
      <p:sp>
        <p:nvSpPr>
          <p:cNvPr id="44052" name="AutoShape 23"/>
          <p:cNvSpPr>
            <a:spLocks noChangeArrowheads="1"/>
          </p:cNvSpPr>
          <p:nvPr/>
        </p:nvSpPr>
        <p:spPr bwMode="auto">
          <a:xfrm rot="-5400000">
            <a:off x="6987382" y="3977482"/>
            <a:ext cx="1223962" cy="269875"/>
          </a:xfrm>
          <a:prstGeom prst="leftRightArrow">
            <a:avLst>
              <a:gd name="adj1" fmla="val 50000"/>
              <a:gd name="adj2" fmla="val 90706"/>
            </a:avLst>
          </a:prstGeom>
          <a:solidFill>
            <a:srgbClr val="FFCF0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1800"/>
          </a:p>
        </p:txBody>
      </p:sp>
      <p:sp>
        <p:nvSpPr>
          <p:cNvPr id="44053" name="AutoShape 25"/>
          <p:cNvSpPr>
            <a:spLocks noChangeArrowheads="1"/>
          </p:cNvSpPr>
          <p:nvPr/>
        </p:nvSpPr>
        <p:spPr bwMode="auto">
          <a:xfrm>
            <a:off x="7608888" y="4724401"/>
            <a:ext cx="1223962" cy="269875"/>
          </a:xfrm>
          <a:prstGeom prst="leftRightArrow">
            <a:avLst>
              <a:gd name="adj1" fmla="val 50000"/>
              <a:gd name="adj2" fmla="val 90706"/>
            </a:avLst>
          </a:prstGeom>
          <a:solidFill>
            <a:srgbClr val="FFCF0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1800"/>
          </a:p>
        </p:txBody>
      </p:sp>
      <p:sp>
        <p:nvSpPr>
          <p:cNvPr id="127002" name="Text Box 26">
            <a:extLst>
              <a:ext uri="{FF2B5EF4-FFF2-40B4-BE49-F238E27FC236}">
                <a16:creationId xmlns="" xmlns:a16="http://schemas.microsoft.com/office/drawing/2014/main" id="{59CFF9BC-9055-4BD2-B23D-88B269CA9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5084764"/>
            <a:ext cx="2590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1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Sytuacja i czynniki zewnętrzne</a:t>
            </a:r>
          </a:p>
        </p:txBody>
      </p:sp>
      <p:sp>
        <p:nvSpPr>
          <p:cNvPr id="127003" name="Text Box 27">
            <a:extLst>
              <a:ext uri="{FF2B5EF4-FFF2-40B4-BE49-F238E27FC236}">
                <a16:creationId xmlns="" xmlns:a16="http://schemas.microsoft.com/office/drawing/2014/main" id="{D86721C1-5EA0-41DA-9B22-F00B8C2F447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317256" y="3943451"/>
            <a:ext cx="115768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1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 o z y t y w y</a:t>
            </a:r>
          </a:p>
        </p:txBody>
      </p:sp>
    </p:spTree>
    <p:extLst>
      <p:ext uri="{BB962C8B-B14F-4D97-AF65-F5344CB8AC3E}">
        <p14:creationId xmlns:p14="http://schemas.microsoft.com/office/powerpoint/2010/main" val="42118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l-PL" altLang="pl-PL" sz="4400" dirty="0">
                <a:solidFill>
                  <a:srgbClr val="000099"/>
                </a:solidFill>
              </a:rPr>
              <a:t>Analiza </a:t>
            </a:r>
            <a:r>
              <a:rPr lang="pl-PL" altLang="pl-PL" sz="4400" dirty="0" smtClean="0">
                <a:solidFill>
                  <a:srgbClr val="000099"/>
                </a:solidFill>
              </a:rPr>
              <a:t>SWOT szkół gminnych</a:t>
            </a:r>
            <a:endParaRPr lang="en-US" altLang="pl-PL" sz="4400" dirty="0">
              <a:solidFill>
                <a:schemeClr val="tx2"/>
              </a:solidFill>
            </a:endParaRPr>
          </a:p>
        </p:txBody>
      </p:sp>
      <p:graphicFrame>
        <p:nvGraphicFramePr>
          <p:cNvPr id="40989" name="Group 29">
            <a:extLst>
              <a:ext uri="{FF2B5EF4-FFF2-40B4-BE49-F238E27FC236}">
                <a16:creationId xmlns="" xmlns:a16="http://schemas.microsoft.com/office/drawing/2014/main" id="{CA210708-ABE3-4CC3-9AC3-B68814BB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342267"/>
              </p:ext>
            </p:extLst>
          </p:nvPr>
        </p:nvGraphicFramePr>
        <p:xfrm>
          <a:off x="1524000" y="1268413"/>
          <a:ext cx="9144000" cy="5767061"/>
        </p:xfrm>
        <a:graphic>
          <a:graphicData uri="http://schemas.openxmlformats.org/drawingml/2006/table">
            <a:tbl>
              <a:tblPr/>
              <a:tblGrid>
                <a:gridCol w="4518025">
                  <a:extLst>
                    <a:ext uri="{9D8B030D-6E8A-4147-A177-3AD203B41FA5}">
                      <a16:colId xmlns="" xmlns:a16="http://schemas.microsoft.com/office/drawing/2014/main" val="801121382"/>
                    </a:ext>
                  </a:extLst>
                </a:gridCol>
                <a:gridCol w="4625975">
                  <a:extLst>
                    <a:ext uri="{9D8B030D-6E8A-4147-A177-3AD203B41FA5}">
                      <a16:colId xmlns="" xmlns:a16="http://schemas.microsoft.com/office/drawing/2014/main" val="2003661267"/>
                    </a:ext>
                  </a:extLst>
                </a:gridCol>
              </a:tblGrid>
              <a:tr h="3949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MOCNE STRONY</a:t>
                      </a: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SŁABE STRONY</a:t>
                      </a: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828239716"/>
                  </a:ext>
                </a:extLst>
              </a:tr>
              <a:tr h="24094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 Jakie są mocne strony pracowników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 W czym tkwi siła zespołu kierowniczego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 Czym pozytywnym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wyróżniają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się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procesy edukacyjne?  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 Jakie są zalety bazy szkolnej?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5. Co pozytywnego wyróżnia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szkołę?  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Jakie pozytywne przesłanki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wysyła szkoła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 otoczenia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 Jakie kompetencje kluczowe niezbędne na rynku pracy rozwijają uczniowie?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 Jakie są słabe strony pracowników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 Co jest słabością zespołu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kierowniczego?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 Jakie nieprawidłowości występują w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realizacji procesów edukacyjnych?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 Jakie są braki bazy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 Jakie negatywne przesłania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wysyła szkoła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 otoczenia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 Rozwój jakich kompetencji kluczowych wymaga wsparcia?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3246893"/>
                  </a:ext>
                </a:extLst>
              </a:tr>
              <a:tr h="3949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SZANSE</a:t>
                      </a: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ZAGROŻENIA</a:t>
                      </a: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4232106419"/>
                  </a:ext>
                </a:extLst>
              </a:tr>
              <a:tr h="2558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 Jakie możliwości tkwiące w otoczeniu szkoły wpływają korzystnie na jej rozwój?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 Jakie instytucje wspomagają pracę szkoły i w jakim zakresie?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 Co pozytywnego wnoszą do szkoły rodzice?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 Co pozytywnego wnoszą do pracy szkoły sąsiadujące z nimi placówki oświatowe?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5. Co pozytywnego wnoszą do szkoły instytucje gospodarcze i społeczne działające w otoczeniu?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 pozytywnego wnoszą do szkoły absolwenci?</a:t>
                      </a: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 Jakie zjawiska i procesy zachodzące w otoczeniu utrudniają funkcjonowanie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 Jakie negatywne przesłania są przekazywane </a:t>
                      </a:r>
                      <a:b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 otoczenia do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Czego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szkoła obawia 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się ze strony rodziców?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Czego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szkoła obawia 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się ze strony sąsiadujących z nią placówek oświatowych?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5.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Czego </a:t>
                      </a: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szkoła </a:t>
                      </a: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obawia się ze strony instytucji gospodarczych i społecznych działających </a:t>
                      </a:r>
                      <a:b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pl-PL" alt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 otoczeniu?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6.Jakich potrzeb uczniów nie zaspokajają instutuje wspomagające pracę szkoły?</a:t>
                      </a:r>
                      <a:endParaRPr kumimoji="0" lang="pl-PL" alt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577" marB="455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4635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8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b="1" dirty="0" smtClean="0">
                <a:solidFill>
                  <a:srgbClr val="000099"/>
                </a:solidFill>
                <a:latin typeface="Tahoma" panose="020B0604030504040204" pitchFamily="34" charset="0"/>
              </a:rPr>
              <a:t>Obszary rozwojowe</a:t>
            </a:r>
            <a:endParaRPr lang="en-US" altLang="pl-PL" b="1" dirty="0" smtClean="0">
              <a:solidFill>
                <a:srgbClr val="000099"/>
              </a:solidFill>
              <a:latin typeface="Tahoma" panose="020B0604030504040204" pitchFamily="34" charset="0"/>
            </a:endParaRPr>
          </a:p>
        </p:txBody>
      </p:sp>
      <p:pic>
        <p:nvPicPr>
          <p:cNvPr id="49156" name="Picture 6" descr="szkola_Mess_432_3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3789363"/>
            <a:ext cx="36004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5" name="AutoShape 7">
            <a:extLst>
              <a:ext uri="{FF2B5EF4-FFF2-40B4-BE49-F238E27FC236}">
                <a16:creationId xmlns="" xmlns:a16="http://schemas.microsoft.com/office/drawing/2014/main" id="{8EC1E6F7-5BE8-4851-8A3D-572EE0113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068639"/>
            <a:ext cx="2520950" cy="896937"/>
          </a:xfrm>
          <a:prstGeom prst="wedgeRectCallout">
            <a:avLst>
              <a:gd name="adj1" fmla="val -84005"/>
              <a:gd name="adj2" fmla="val 215310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pl-PL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defRPr/>
            </a:pPr>
            <a:r>
              <a:rPr lang="pl-PL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Oferta edukacyjna szkoły</a:t>
            </a:r>
            <a:endParaRPr lang="pl-PL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1016" name="AutoShape 8">
            <a:extLst>
              <a:ext uri="{FF2B5EF4-FFF2-40B4-BE49-F238E27FC236}">
                <a16:creationId xmlns="" xmlns:a16="http://schemas.microsoft.com/office/drawing/2014/main" id="{809C9E8E-6653-43A1-95C8-14485B070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3" y="1628775"/>
            <a:ext cx="2520950" cy="896938"/>
          </a:xfrm>
          <a:prstGeom prst="wedgeRectCallout">
            <a:avLst>
              <a:gd name="adj1" fmla="val -55477"/>
              <a:gd name="adj2" fmla="val 375843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pl-PL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Współpraca z rodzicami</a:t>
            </a:r>
            <a:endParaRPr lang="pl-PL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1017" name="AutoShape 9">
            <a:extLst>
              <a:ext uri="{FF2B5EF4-FFF2-40B4-BE49-F238E27FC236}">
                <a16:creationId xmlns="" xmlns:a16="http://schemas.microsoft.com/office/drawing/2014/main" id="{DEEE602F-0CDF-428D-AD4F-2BF3C9B54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050" y="1628775"/>
            <a:ext cx="2520950" cy="896938"/>
          </a:xfrm>
          <a:prstGeom prst="wedgeRectCallout">
            <a:avLst>
              <a:gd name="adj1" fmla="val 55921"/>
              <a:gd name="adj2" fmla="val 373542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pl-PL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Kompetencje kadry pedagogicznej</a:t>
            </a:r>
            <a:endParaRPr lang="pl-PL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1018" name="AutoShape 10">
            <a:extLst>
              <a:ext uri="{FF2B5EF4-FFF2-40B4-BE49-F238E27FC236}">
                <a16:creationId xmlns="" xmlns:a16="http://schemas.microsoft.com/office/drawing/2014/main" id="{CE2F87B2-2770-4AF9-9BF7-27A002ED5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8" y="3068639"/>
            <a:ext cx="2520950" cy="896937"/>
          </a:xfrm>
          <a:prstGeom prst="wedgeRectCallout">
            <a:avLst>
              <a:gd name="adj1" fmla="val 111463"/>
              <a:gd name="adj2" fmla="val 208051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pl-PL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Współpraca z instytucjami środowiska lokalnego</a:t>
            </a:r>
            <a:endParaRPr lang="pl-PL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435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rgbClr val="002060"/>
                </a:solidFill>
              </a:rPr>
              <a:t>Cele strategiczne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Cel, według encyklopedii Brockhaus, oznacza „(...) stan, który został stworzony przez indywidualny, wolny wybór i decyzję. Urzeczywistnia się on poprzez działanie, a planowanie i realizacja są dla niego elementami przewodnimi. Wszelkie zamierzone działanie jest określone przez cele i uzasadnione przez motywy, które każdemu celowi nadają wartość (...)”. </a:t>
            </a:r>
          </a:p>
          <a:p>
            <a:pPr marL="0" indent="0">
              <a:buNone/>
            </a:pPr>
            <a:r>
              <a:rPr lang="pl-PL" dirty="0" smtClean="0"/>
              <a:t>Tym samym, cele stanowią „</a:t>
            </a:r>
            <a:r>
              <a:rPr lang="pl-PL" b="1" dirty="0" smtClean="0">
                <a:solidFill>
                  <a:srgbClr val="FF0000"/>
                </a:solidFill>
              </a:rPr>
              <a:t>zmianę obecnego stanu</a:t>
            </a:r>
            <a:r>
              <a:rPr lang="pl-PL" dirty="0" smtClean="0"/>
              <a:t>”, ponieważ cel jest zawsze czymś, co nie zostało jeszcze osiągnięte.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713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925" y="365125"/>
            <a:ext cx="11051875" cy="1325563"/>
          </a:xfrm>
        </p:spPr>
        <p:txBody>
          <a:bodyPr/>
          <a:lstStyle/>
          <a:p>
            <a:pPr eaLnBrk="1" hangingPunct="1"/>
            <a:r>
              <a:rPr lang="pl-PL" altLang="pl-PL" dirty="0" smtClean="0">
                <a:solidFill>
                  <a:schemeClr val="tx2"/>
                </a:solidFill>
                <a:latin typeface="Tahoma" panose="020B0604030504040204" pitchFamily="34" charset="0"/>
              </a:rPr>
              <a:t>Planowanie działań</a:t>
            </a:r>
            <a:endParaRPr lang="en-US" altLang="pl-PL" dirty="0" smtClean="0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925" y="1825625"/>
            <a:ext cx="11602527" cy="4351338"/>
          </a:xfrm>
        </p:spPr>
        <p:txBody>
          <a:bodyPr/>
          <a:lstStyle/>
          <a:p>
            <a:pPr marL="609600" indent="-609600">
              <a:buNone/>
            </a:pPr>
            <a:r>
              <a:rPr lang="pl-PL" altLang="pl-PL" b="1" dirty="0" smtClean="0"/>
              <a:t>Sformułuj 3 cele strategiczne, opisujące zmianę, która powinna nastąpić w szkole</a:t>
            </a:r>
          </a:p>
          <a:p>
            <a:pPr marL="609600" indent="-609600">
              <a:buNone/>
            </a:pPr>
            <a:r>
              <a:rPr lang="pl-PL" altLang="pl-PL" b="1" dirty="0" smtClean="0"/>
              <a:t>Wskaż działania, które należy podjąć, aby osiągnąć cele?</a:t>
            </a:r>
          </a:p>
          <a:p>
            <a:pPr marL="609600" indent="-609600"/>
            <a:r>
              <a:rPr lang="pl-PL" altLang="pl-PL" b="1" dirty="0" smtClean="0">
                <a:solidFill>
                  <a:schemeClr val="hlink"/>
                </a:solidFill>
              </a:rPr>
              <a:t>Zamień zagrożenia na szanse</a:t>
            </a:r>
          </a:p>
          <a:p>
            <a:pPr marL="609600" indent="-609600"/>
            <a:r>
              <a:rPr lang="pl-PL" altLang="pl-PL" b="1" dirty="0" smtClean="0">
                <a:solidFill>
                  <a:schemeClr val="hlink"/>
                </a:solidFill>
              </a:rPr>
              <a:t>Szanse na mocne strony</a:t>
            </a:r>
          </a:p>
          <a:p>
            <a:pPr marL="609600" indent="-609600"/>
            <a:r>
              <a:rPr lang="pl-PL" altLang="pl-PL" b="1" dirty="0" smtClean="0">
                <a:solidFill>
                  <a:schemeClr val="hlink"/>
                </a:solidFill>
              </a:rPr>
              <a:t>Zintensyfikuj mocne strony</a:t>
            </a:r>
          </a:p>
          <a:p>
            <a:pPr marL="609600" indent="-609600">
              <a:buNone/>
            </a:pPr>
            <a:r>
              <a:rPr lang="pl-PL" altLang="pl-PL" dirty="0" smtClean="0"/>
              <a:t>       </a:t>
            </a:r>
          </a:p>
          <a:p>
            <a:pPr marL="609600" indent="-609600">
              <a:buNone/>
            </a:pPr>
            <a:r>
              <a:rPr lang="pl-PL" altLang="pl-PL" dirty="0" smtClean="0"/>
              <a:t> </a:t>
            </a:r>
            <a:r>
              <a:rPr lang="pl-PL" altLang="pl-PL" b="1" dirty="0" smtClean="0">
                <a:solidFill>
                  <a:srgbClr val="FF0000"/>
                </a:solidFill>
              </a:rPr>
              <a:t>Sporządź </a:t>
            </a:r>
            <a:r>
              <a:rPr lang="pl-PL" altLang="pl-PL" b="1" dirty="0">
                <a:solidFill>
                  <a:srgbClr val="FF0000"/>
                </a:solidFill>
              </a:rPr>
              <a:t>listę działań, które spowodują zamianę zagrożeń </a:t>
            </a:r>
            <a:r>
              <a:rPr lang="pl-PL" altLang="pl-PL" b="1" dirty="0" smtClean="0">
                <a:solidFill>
                  <a:srgbClr val="FF0000"/>
                </a:solidFill>
              </a:rPr>
              <a:t>na szanse, szans </a:t>
            </a:r>
            <a:r>
              <a:rPr lang="pl-PL" altLang="pl-PL" b="1" dirty="0">
                <a:solidFill>
                  <a:srgbClr val="FF0000"/>
                </a:solidFill>
              </a:rPr>
              <a:t>na mocne strony oraz intensyfikację mocnych stron</a:t>
            </a:r>
            <a:r>
              <a:rPr lang="pl-PL" altLang="pl-PL" dirty="0"/>
              <a:t> </a:t>
            </a:r>
            <a:endParaRPr lang="en-US" altLang="pl-PL" dirty="0"/>
          </a:p>
        </p:txBody>
      </p:sp>
    </p:spTree>
    <p:extLst>
      <p:ext uri="{BB962C8B-B14F-4D97-AF65-F5344CB8AC3E}">
        <p14:creationId xmlns:p14="http://schemas.microsoft.com/office/powerpoint/2010/main" val="142097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b="1" smtClean="0">
                <a:solidFill>
                  <a:srgbClr val="000099"/>
                </a:solidFill>
                <a:latin typeface="Tahoma" panose="020B0604030504040204" pitchFamily="34" charset="0"/>
              </a:rPr>
              <a:t>Gwiazda pytań</a:t>
            </a:r>
            <a:endParaRPr lang="en-US" altLang="pl-PL" b="1" smtClean="0">
              <a:solidFill>
                <a:srgbClr val="000099"/>
              </a:solidFill>
              <a:latin typeface="Tahoma" panose="020B0604030504040204" pitchFamily="34" charset="0"/>
            </a:endParaRPr>
          </a:p>
        </p:txBody>
      </p:sp>
      <p:grpSp>
        <p:nvGrpSpPr>
          <p:cNvPr id="47107" name="Group 4"/>
          <p:cNvGrpSpPr>
            <a:grpSpLocks/>
          </p:cNvGrpSpPr>
          <p:nvPr/>
        </p:nvGrpSpPr>
        <p:grpSpPr bwMode="auto">
          <a:xfrm>
            <a:off x="3287714" y="1412875"/>
            <a:ext cx="5113337" cy="3240088"/>
            <a:chOff x="1520" y="6440"/>
            <a:chExt cx="8280" cy="5640"/>
          </a:xfrm>
        </p:grpSpPr>
        <p:sp>
          <p:nvSpPr>
            <p:cNvPr id="47130" name="AutoShape 5"/>
            <p:cNvSpPr>
              <a:spLocks noChangeArrowheads="1"/>
            </p:cNvSpPr>
            <p:nvPr/>
          </p:nvSpPr>
          <p:spPr bwMode="auto">
            <a:xfrm>
              <a:off x="3280" y="7360"/>
              <a:ext cx="4795" cy="3840"/>
            </a:xfrm>
            <a:custGeom>
              <a:avLst/>
              <a:gdLst>
                <a:gd name="T0" fmla="*/ 2398 w 4795"/>
                <a:gd name="T1" fmla="*/ 0 h 3840"/>
                <a:gd name="T2" fmla="*/ 0 w 4795"/>
                <a:gd name="T3" fmla="*/ 1467 h 3840"/>
                <a:gd name="T4" fmla="*/ 916 w 4795"/>
                <a:gd name="T5" fmla="*/ 3840 h 3840"/>
                <a:gd name="T6" fmla="*/ 3879 w 4795"/>
                <a:gd name="T7" fmla="*/ 3840 h 3840"/>
                <a:gd name="T8" fmla="*/ 4795 w 4795"/>
                <a:gd name="T9" fmla="*/ 1467 h 384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482 w 4795"/>
                <a:gd name="T16" fmla="*/ 1467 h 3840"/>
                <a:gd name="T17" fmla="*/ 3313 w 4795"/>
                <a:gd name="T18" fmla="*/ 2933 h 38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95" h="3840">
                  <a:moveTo>
                    <a:pt x="0" y="1467"/>
                  </a:moveTo>
                  <a:lnTo>
                    <a:pt x="1832" y="1467"/>
                  </a:lnTo>
                  <a:lnTo>
                    <a:pt x="2398" y="0"/>
                  </a:lnTo>
                  <a:lnTo>
                    <a:pt x="2963" y="1467"/>
                  </a:lnTo>
                  <a:lnTo>
                    <a:pt x="4795" y="1467"/>
                  </a:lnTo>
                  <a:lnTo>
                    <a:pt x="3313" y="2373"/>
                  </a:lnTo>
                  <a:lnTo>
                    <a:pt x="3879" y="3840"/>
                  </a:lnTo>
                  <a:lnTo>
                    <a:pt x="2398" y="2933"/>
                  </a:lnTo>
                  <a:lnTo>
                    <a:pt x="916" y="3840"/>
                  </a:lnTo>
                  <a:lnTo>
                    <a:pt x="1482" y="2373"/>
                  </a:lnTo>
                  <a:lnTo>
                    <a:pt x="0" y="1467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7131" name="Text Box 6"/>
            <p:cNvSpPr txBox="1">
              <a:spLocks noChangeArrowheads="1"/>
            </p:cNvSpPr>
            <p:nvPr/>
          </p:nvSpPr>
          <p:spPr bwMode="auto">
            <a:xfrm>
              <a:off x="4980" y="6440"/>
              <a:ext cx="1440" cy="70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>
                  <a:solidFill>
                    <a:srgbClr val="003300"/>
                  </a:solidFill>
                  <a:latin typeface="Times New Roman" panose="02020603050405020304" pitchFamily="18" charset="0"/>
                </a:rPr>
                <a:t>GDZIE?  </a:t>
              </a:r>
            </a:p>
          </p:txBody>
        </p:sp>
        <p:sp>
          <p:nvSpPr>
            <p:cNvPr id="47132" name="Text Box 7"/>
            <p:cNvSpPr txBox="1">
              <a:spLocks noChangeArrowheads="1"/>
            </p:cNvSpPr>
            <p:nvPr/>
          </p:nvSpPr>
          <p:spPr bwMode="auto">
            <a:xfrm>
              <a:off x="8360" y="8560"/>
              <a:ext cx="1440" cy="60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l-PL" altLang="pl-PL" sz="1400">
                  <a:solidFill>
                    <a:srgbClr val="003300"/>
                  </a:solidFill>
                  <a:latin typeface="Times New Roman" panose="02020603050405020304" pitchFamily="18" charset="0"/>
                </a:rPr>
                <a:t>     CO?</a:t>
              </a:r>
            </a:p>
          </p:txBody>
        </p:sp>
        <p:sp>
          <p:nvSpPr>
            <p:cNvPr id="47133" name="Text Box 8"/>
            <p:cNvSpPr txBox="1">
              <a:spLocks noChangeArrowheads="1"/>
            </p:cNvSpPr>
            <p:nvPr/>
          </p:nvSpPr>
          <p:spPr bwMode="auto">
            <a:xfrm>
              <a:off x="3320" y="11420"/>
              <a:ext cx="1440" cy="64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>
                  <a:solidFill>
                    <a:srgbClr val="003300"/>
                  </a:solidFill>
                  <a:latin typeface="Times New Roman" panose="02020603050405020304" pitchFamily="18" charset="0"/>
                </a:rPr>
                <a:t>JAK ?</a:t>
              </a:r>
            </a:p>
          </p:txBody>
        </p:sp>
        <p:sp>
          <p:nvSpPr>
            <p:cNvPr id="47134" name="Text Box 9"/>
            <p:cNvSpPr txBox="1">
              <a:spLocks noChangeArrowheads="1"/>
            </p:cNvSpPr>
            <p:nvPr/>
          </p:nvSpPr>
          <p:spPr bwMode="auto">
            <a:xfrm>
              <a:off x="1520" y="8540"/>
              <a:ext cx="1440" cy="64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>
                  <a:solidFill>
                    <a:srgbClr val="003300"/>
                  </a:solidFill>
                  <a:latin typeface="Times New Roman" panose="02020603050405020304" pitchFamily="18" charset="0"/>
                </a:rPr>
                <a:t>KIEDY?</a:t>
              </a:r>
            </a:p>
          </p:txBody>
        </p:sp>
        <p:sp>
          <p:nvSpPr>
            <p:cNvPr id="47135" name="Text Box 10"/>
            <p:cNvSpPr txBox="1">
              <a:spLocks noChangeArrowheads="1"/>
            </p:cNvSpPr>
            <p:nvPr/>
          </p:nvSpPr>
          <p:spPr bwMode="auto">
            <a:xfrm>
              <a:off x="6660" y="11460"/>
              <a:ext cx="1440" cy="62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>
                  <a:solidFill>
                    <a:srgbClr val="003300"/>
                  </a:solidFill>
                  <a:latin typeface="Times New Roman" panose="02020603050405020304" pitchFamily="18" charset="0"/>
                </a:rPr>
                <a:t>KTO?</a:t>
              </a:r>
            </a:p>
          </p:txBody>
        </p:sp>
        <p:sp>
          <p:nvSpPr>
            <p:cNvPr id="47136" name="Text Box 11"/>
            <p:cNvSpPr txBox="1">
              <a:spLocks noChangeArrowheads="1"/>
            </p:cNvSpPr>
            <p:nvPr/>
          </p:nvSpPr>
          <p:spPr bwMode="auto">
            <a:xfrm>
              <a:off x="4960" y="9180"/>
              <a:ext cx="1440" cy="6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1400" dirty="0">
                  <a:solidFill>
                    <a:srgbClr val="003300"/>
                  </a:solidFill>
                  <a:latin typeface="Times New Roman" panose="02020603050405020304" pitchFamily="18" charset="0"/>
                </a:rPr>
                <a:t>PO CO? </a:t>
              </a:r>
            </a:p>
          </p:txBody>
        </p:sp>
      </p:grpSp>
      <p:graphicFrame>
        <p:nvGraphicFramePr>
          <p:cNvPr id="43044" name="Group 36">
            <a:extLst>
              <a:ext uri="{FF2B5EF4-FFF2-40B4-BE49-F238E27FC236}">
                <a16:creationId xmlns="" xmlns:a16="http://schemas.microsoft.com/office/drawing/2014/main" id="{DB7CA04F-2FA8-467D-B7CA-229F95F1EB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47851" y="5332413"/>
          <a:ext cx="8569325" cy="1382712"/>
        </p:xfrm>
        <a:graphic>
          <a:graphicData uri="http://schemas.openxmlformats.org/drawingml/2006/table">
            <a:tbl>
              <a:tblPr/>
              <a:tblGrid>
                <a:gridCol w="1597025">
                  <a:extLst>
                    <a:ext uri="{9D8B030D-6E8A-4147-A177-3AD203B41FA5}">
                      <a16:colId xmlns="" xmlns:a16="http://schemas.microsoft.com/office/drawing/2014/main" val="3007133531"/>
                    </a:ext>
                  </a:extLst>
                </a:gridCol>
                <a:gridCol w="1441450">
                  <a:extLst>
                    <a:ext uri="{9D8B030D-6E8A-4147-A177-3AD203B41FA5}">
                      <a16:colId xmlns="" xmlns:a16="http://schemas.microsoft.com/office/drawing/2014/main" val="2492220222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4065152986"/>
                    </a:ext>
                  </a:extLst>
                </a:gridCol>
                <a:gridCol w="1747837">
                  <a:extLst>
                    <a:ext uri="{9D8B030D-6E8A-4147-A177-3AD203B41FA5}">
                      <a16:colId xmlns="" xmlns:a16="http://schemas.microsoft.com/office/drawing/2014/main" val="3904678836"/>
                    </a:ext>
                  </a:extLst>
                </a:gridCol>
                <a:gridCol w="1196975">
                  <a:extLst>
                    <a:ext uri="{9D8B030D-6E8A-4147-A177-3AD203B41FA5}">
                      <a16:colId xmlns="" xmlns:a16="http://schemas.microsoft.com/office/drawing/2014/main" val="4000774553"/>
                    </a:ext>
                  </a:extLst>
                </a:gridCol>
              </a:tblGrid>
              <a:tr h="6889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(działanie)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Kto?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(odpowiedzialny)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(sposób)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Gdzie?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(miejsce)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Kiedy?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(termin)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869462053"/>
                  </a:ext>
                </a:extLst>
              </a:tr>
              <a:tr h="6938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rgbClr val="FFFF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50648482"/>
                  </a:ext>
                </a:extLst>
              </a:tr>
            </a:tbl>
          </a:graphicData>
        </a:graphic>
      </p:graphicFrame>
      <p:sp>
        <p:nvSpPr>
          <p:cNvPr id="47129" name="Text Box 68"/>
          <p:cNvSpPr txBox="1">
            <a:spLocks noChangeArrowheads="1"/>
          </p:cNvSpPr>
          <p:nvPr/>
        </p:nvSpPr>
        <p:spPr bwMode="auto">
          <a:xfrm>
            <a:off x="1727080" y="4714228"/>
            <a:ext cx="8496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800" dirty="0">
                <a:latin typeface="Tahoma" panose="020B0604030504040204" pitchFamily="34" charset="0"/>
              </a:rPr>
              <a:t>Cel </a:t>
            </a:r>
            <a:r>
              <a:rPr lang="pl-PL" altLang="pl-PL" sz="1800" dirty="0" smtClean="0">
                <a:latin typeface="Tahoma" panose="020B0604030504040204" pitchFamily="34" charset="0"/>
              </a:rPr>
              <a:t>1 (po </a:t>
            </a:r>
            <a:r>
              <a:rPr lang="pl-PL" altLang="pl-PL" sz="1800" dirty="0">
                <a:latin typeface="Tahoma" panose="020B0604030504040204" pitchFamily="34" charset="0"/>
              </a:rPr>
              <a:t>co?) ………………………………………………………………………………………………….</a:t>
            </a:r>
            <a:endParaRPr lang="en-US" altLang="pl-PL" sz="18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7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6"/>
          <p:cNvSpPr>
            <a:spLocks noGrp="1" noChangeArrowheads="1"/>
          </p:cNvSpPr>
          <p:nvPr>
            <p:ph type="title"/>
          </p:nvPr>
        </p:nvSpPr>
        <p:spPr>
          <a:xfrm>
            <a:off x="569343" y="260350"/>
            <a:ext cx="1141274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3600" b="1" dirty="0" smtClean="0">
                <a:solidFill>
                  <a:srgbClr val="000099"/>
                </a:solidFill>
                <a:latin typeface="Tahoma" panose="020B0604030504040204" pitchFamily="34" charset="0"/>
              </a:rPr>
              <a:t>Program rozwoju szkoły</a:t>
            </a:r>
            <a:endParaRPr lang="en-US" altLang="pl-PL" sz="3600" b="1" dirty="0" smtClean="0">
              <a:solidFill>
                <a:srgbClr val="000099"/>
              </a:solidFill>
              <a:latin typeface="Tahoma" panose="020B0604030504040204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4" y="1268413"/>
            <a:ext cx="8218487" cy="431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l-PL" altLang="pl-PL" sz="1800" dirty="0">
                <a:solidFill>
                  <a:schemeClr val="hlink"/>
                </a:solidFill>
              </a:rPr>
              <a:t>Cel </a:t>
            </a:r>
            <a:r>
              <a:rPr lang="pl-PL" altLang="pl-PL" sz="1800" dirty="0" smtClean="0">
                <a:solidFill>
                  <a:schemeClr val="hlink"/>
                </a:solidFill>
              </a:rPr>
              <a:t>strategiczny: Uczniowie są aktywni i przedsiębiorczy</a:t>
            </a:r>
            <a:endParaRPr lang="pl-PL" altLang="pl-PL" sz="1800" dirty="0">
              <a:solidFill>
                <a:schemeClr val="hlink"/>
              </a:solidFill>
            </a:endParaRPr>
          </a:p>
          <a:p>
            <a:pPr eaLnBrk="1" hangingPunct="1"/>
            <a:endParaRPr lang="en-US" altLang="pl-PL" sz="1800" dirty="0">
              <a:solidFill>
                <a:schemeClr val="hlink"/>
              </a:solidFill>
            </a:endParaRPr>
          </a:p>
        </p:txBody>
      </p:sp>
      <p:graphicFrame>
        <p:nvGraphicFramePr>
          <p:cNvPr id="44073" name="Group 41">
            <a:extLst>
              <a:ext uri="{FF2B5EF4-FFF2-40B4-BE49-F238E27FC236}">
                <a16:creationId xmlns="" xmlns:a16="http://schemas.microsoft.com/office/drawing/2014/main" id="{3949AD44-8414-4F81-8B6B-AC1E9DB2F80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52564649"/>
              </p:ext>
            </p:extLst>
          </p:nvPr>
        </p:nvGraphicFramePr>
        <p:xfrm>
          <a:off x="664234" y="1700214"/>
          <a:ext cx="10800272" cy="5127924"/>
        </p:xfrm>
        <a:graphic>
          <a:graphicData uri="http://schemas.openxmlformats.org/drawingml/2006/table">
            <a:tbl>
              <a:tblPr/>
              <a:tblGrid>
                <a:gridCol w="2918025">
                  <a:extLst>
                    <a:ext uri="{9D8B030D-6E8A-4147-A177-3AD203B41FA5}">
                      <a16:colId xmlns="" xmlns:a16="http://schemas.microsoft.com/office/drawing/2014/main" val="1435522528"/>
                    </a:ext>
                  </a:extLst>
                </a:gridCol>
                <a:gridCol w="1828003">
                  <a:extLst>
                    <a:ext uri="{9D8B030D-6E8A-4147-A177-3AD203B41FA5}">
                      <a16:colId xmlns="" xmlns:a16="http://schemas.microsoft.com/office/drawing/2014/main" val="626844214"/>
                    </a:ext>
                  </a:extLst>
                </a:gridCol>
                <a:gridCol w="2832258">
                  <a:extLst>
                    <a:ext uri="{9D8B030D-6E8A-4147-A177-3AD203B41FA5}">
                      <a16:colId xmlns="" xmlns:a16="http://schemas.microsoft.com/office/drawing/2014/main" val="3668442067"/>
                    </a:ext>
                  </a:extLst>
                </a:gridCol>
                <a:gridCol w="1912718">
                  <a:extLst>
                    <a:ext uri="{9D8B030D-6E8A-4147-A177-3AD203B41FA5}">
                      <a16:colId xmlns="" xmlns:a16="http://schemas.microsoft.com/office/drawing/2014/main" val="3024661936"/>
                    </a:ext>
                  </a:extLst>
                </a:gridCol>
                <a:gridCol w="1309268">
                  <a:extLst>
                    <a:ext uri="{9D8B030D-6E8A-4147-A177-3AD203B41FA5}">
                      <a16:colId xmlns="" xmlns:a16="http://schemas.microsoft.com/office/drawing/2014/main" val="3937840578"/>
                    </a:ext>
                  </a:extLst>
                </a:gridCol>
              </a:tblGrid>
              <a:tr h="720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(działanie)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Kto?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(odpowiedzialny)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(sposób)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Gdzie?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(miejsce)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Kiedy?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(termin)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chemeClr val="hlink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319301910"/>
                  </a:ext>
                </a:extLst>
              </a:tr>
              <a:tr h="9348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 szkole wdrażany jest w klasach I-III i IV-VI program orientacji zawodowej 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14531787"/>
                  </a:ext>
                </a:extLst>
              </a:tr>
              <a:tr h="9270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 szkole wdrażany jest w klasach VII-VIII program realizacji doradztwa zawodowego, uwzględniający wewnątrzszkolny system doradztwa zawodowego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Pedagog szkolny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Doradca zawodowy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Wychowawcy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Nauczyciel WOS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Inni nauczyciele uczący w klasie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9107266"/>
                  </a:ext>
                </a:extLst>
              </a:tr>
              <a:tr h="12983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Nauczyciele współpracują ze sobą w realizacji projektów rozwijających przedsiębiorczość uczniów </a:t>
                      </a: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6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43726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56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1564</Words>
  <Application>Microsoft Office PowerPoint</Application>
  <PresentationFormat>Widescreen</PresentationFormat>
  <Paragraphs>219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MS Mincho</vt:lpstr>
      <vt:lpstr>Tahoma</vt:lpstr>
      <vt:lpstr>Times New Roman</vt:lpstr>
      <vt:lpstr>Verdana</vt:lpstr>
      <vt:lpstr>Wingdings</vt:lpstr>
      <vt:lpstr>Office Theme</vt:lpstr>
      <vt:lpstr>Spotkanie dialogowe w  ramach projektu pn.  Wsparcie kadry kierowniczej systemu oświaty (kadra JST II etap)  w zarządzaniu oświatą ukierunkowanym na rozwój szkół  i kompetencji kluczowych uczniów woj. zachodniopomorskie   Planowanie rozwoju oświaty w Gminie Przybiernów     Projekt współfinansowany przez Unię Europejską ze środków Europejskiego Funduszu Społecznego w ramach Programu Operacyjnego Wiedza Edukacja Rozwój 2014-2020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Obszary rozwojowe</vt:lpstr>
      <vt:lpstr>Cele strategiczne</vt:lpstr>
      <vt:lpstr>Planowanie działań</vt:lpstr>
      <vt:lpstr>Gwiazda pytań</vt:lpstr>
      <vt:lpstr>Program rozwoju szkoły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Małgorzata Lachtara</dc:creator>
  <cp:lastModifiedBy>Małgorzata Lachtara</cp:lastModifiedBy>
  <cp:revision>32</cp:revision>
  <dcterms:created xsi:type="dcterms:W3CDTF">2019-10-24T05:59:48Z</dcterms:created>
  <dcterms:modified xsi:type="dcterms:W3CDTF">2019-11-25T08:02:07Z</dcterms:modified>
</cp:coreProperties>
</file>